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Bai Jamjuree SemiBold"/>
      <p:regular r:id="rId36"/>
      <p:bold r:id="rId37"/>
      <p:italic r:id="rId38"/>
      <p:boldItalic r:id="rId39"/>
    </p:embeddedFont>
    <p:embeddedFont>
      <p:font typeface="Bai Jamjuree"/>
      <p:regular r:id="rId40"/>
      <p:bold r:id="rId41"/>
      <p:italic r:id="rId42"/>
      <p:boldItalic r:id="rId43"/>
    </p:embeddedFont>
    <p:embeddedFont>
      <p:font typeface="Oswald SemiBo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iJamjuree-regular.fntdata"/><Relationship Id="rId20" Type="http://schemas.openxmlformats.org/officeDocument/2006/relationships/slide" Target="slides/slide14.xml"/><Relationship Id="rId42" Type="http://schemas.openxmlformats.org/officeDocument/2006/relationships/font" Target="fonts/BaiJamjuree-italic.fntdata"/><Relationship Id="rId41" Type="http://schemas.openxmlformats.org/officeDocument/2006/relationships/font" Target="fonts/BaiJamjuree-bold.fntdata"/><Relationship Id="rId22" Type="http://schemas.openxmlformats.org/officeDocument/2006/relationships/slide" Target="slides/slide16.xml"/><Relationship Id="rId44" Type="http://schemas.openxmlformats.org/officeDocument/2006/relationships/font" Target="fonts/OswaldSemiBold-regular.fntdata"/><Relationship Id="rId21" Type="http://schemas.openxmlformats.org/officeDocument/2006/relationships/slide" Target="slides/slide15.xml"/><Relationship Id="rId43" Type="http://schemas.openxmlformats.org/officeDocument/2006/relationships/font" Target="fonts/BaiJamjuree-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swald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BaiJamjureeSemiBold-bold.fntdata"/><Relationship Id="rId14" Type="http://schemas.openxmlformats.org/officeDocument/2006/relationships/slide" Target="slides/slide8.xml"/><Relationship Id="rId36" Type="http://schemas.openxmlformats.org/officeDocument/2006/relationships/font" Target="fonts/BaiJamjureeSemiBold-regular.fntdata"/><Relationship Id="rId17" Type="http://schemas.openxmlformats.org/officeDocument/2006/relationships/slide" Target="slides/slide11.xml"/><Relationship Id="rId39" Type="http://schemas.openxmlformats.org/officeDocument/2006/relationships/font" Target="fonts/BaiJamjureeSemiBold-boldItalic.fntdata"/><Relationship Id="rId16" Type="http://schemas.openxmlformats.org/officeDocument/2006/relationships/slide" Target="slides/slide10.xml"/><Relationship Id="rId38" Type="http://schemas.openxmlformats.org/officeDocument/2006/relationships/font" Target="fonts/BaiJamjuree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dded1e3f9_7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dded1e3f9_7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dded1e3f9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dded1e3f9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dded1e3f9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dded1e3f9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dded1e3f9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dded1e3f9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dded1e3f9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2dded1e3f9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dded1e3f9_5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dded1e3f9_5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dded1e3f9_5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dded1e3f9_5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dded1e3f9_5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dded1e3f9_5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dded1e3f9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dded1e3f9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dded1e3f9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2dded1e3f9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dded1e3f9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dded1e3f9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dded1e3f9_7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dded1e3f9_7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dded1e3f9_5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dded1e3f9_5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dded1e3f9_5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dded1e3f9_5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e3daff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e3daff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dded1e3f9_5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dded1e3f9_5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GDP per capita, followed by sex and age, then europe as a region are the most important factors for RF model. These are the factors that we have to use, in order to reduce suicide rate by helping those with higher likelihood of suicide risk.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dded1e3f9_5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dded1e3f9_5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e3daff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2e3daff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dded1e3f9_7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dded1e3f9_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dded1e3f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dded1e3f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dded1e3f9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dded1e3f9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dded1e3f9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dded1e3f9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dded1e3f9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dded1e3f9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dded1e3f9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dded1e3f9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dded1e3f9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dded1e3f9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55" name="Google Shape;55;p14"/>
          <p:cNvSpPr txBox="1"/>
          <p:nvPr>
            <p:ph type="ctrTitle"/>
          </p:nvPr>
        </p:nvSpPr>
        <p:spPr>
          <a:xfrm>
            <a:off x="713225" y="1166025"/>
            <a:ext cx="5332500" cy="18963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713225" y="3400275"/>
            <a:ext cx="4729200" cy="5772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59" name="Google Shape;59;p15"/>
          <p:cNvSpPr txBox="1"/>
          <p:nvPr>
            <p:ph type="title"/>
          </p:nvPr>
        </p:nvSpPr>
        <p:spPr>
          <a:xfrm>
            <a:off x="1020100" y="2258150"/>
            <a:ext cx="3551700" cy="12324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hasCustomPrompt="1" idx="2" type="title"/>
          </p:nvPr>
        </p:nvSpPr>
        <p:spPr>
          <a:xfrm>
            <a:off x="3256938" y="722701"/>
            <a:ext cx="1314900" cy="1316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 name="Google Shape;61;p15"/>
          <p:cNvSpPr txBox="1"/>
          <p:nvPr>
            <p:ph idx="1" type="subTitle"/>
          </p:nvPr>
        </p:nvSpPr>
        <p:spPr>
          <a:xfrm>
            <a:off x="1020300" y="3490625"/>
            <a:ext cx="3551700" cy="59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64" name="Google Shape;64;p16"/>
          <p:cNvSpPr txBox="1"/>
          <p:nvPr>
            <p:ph type="title"/>
          </p:nvPr>
        </p:nvSpPr>
        <p:spPr>
          <a:xfrm>
            <a:off x="720000" y="490605"/>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aleway SemiBold"/>
              <a:buChar char="●"/>
              <a:defRPr sz="1200"/>
            </a:lvl1pPr>
            <a:lvl2pPr indent="-317500" lvl="1" marL="914400" rtl="0">
              <a:lnSpc>
                <a:spcPct val="100000"/>
              </a:lnSpc>
              <a:spcBef>
                <a:spcPts val="0"/>
              </a:spcBef>
              <a:spcAft>
                <a:spcPts val="0"/>
              </a:spcAft>
              <a:buSzPts val="1400"/>
              <a:buFont typeface="Darker Grotesque SemiBold"/>
              <a:buChar char="○"/>
              <a:defRPr/>
            </a:lvl2pPr>
            <a:lvl3pPr indent="-317500" lvl="2" marL="1371600" rtl="0">
              <a:lnSpc>
                <a:spcPct val="100000"/>
              </a:lnSpc>
              <a:spcBef>
                <a:spcPts val="0"/>
              </a:spcBef>
              <a:spcAft>
                <a:spcPts val="0"/>
              </a:spcAft>
              <a:buSzPts val="1400"/>
              <a:buFont typeface="Darker Grotesque SemiBold"/>
              <a:buChar char="■"/>
              <a:defRPr/>
            </a:lvl3pPr>
            <a:lvl4pPr indent="-317500" lvl="3" marL="1828800" rtl="0">
              <a:lnSpc>
                <a:spcPct val="100000"/>
              </a:lnSpc>
              <a:spcBef>
                <a:spcPts val="0"/>
              </a:spcBef>
              <a:spcAft>
                <a:spcPts val="0"/>
              </a:spcAft>
              <a:buSzPts val="1400"/>
              <a:buFont typeface="Darker Grotesque SemiBold"/>
              <a:buChar char="●"/>
              <a:defRPr/>
            </a:lvl4pPr>
            <a:lvl5pPr indent="-317500" lvl="4" marL="2286000" rtl="0">
              <a:lnSpc>
                <a:spcPct val="100000"/>
              </a:lnSpc>
              <a:spcBef>
                <a:spcPts val="0"/>
              </a:spcBef>
              <a:spcAft>
                <a:spcPts val="0"/>
              </a:spcAft>
              <a:buSzPts val="1400"/>
              <a:buFont typeface="Darker Grotesque SemiBold"/>
              <a:buChar char="○"/>
              <a:defRPr/>
            </a:lvl5pPr>
            <a:lvl6pPr indent="-317500" lvl="5" marL="2743200" rtl="0">
              <a:lnSpc>
                <a:spcPct val="100000"/>
              </a:lnSpc>
              <a:spcBef>
                <a:spcPts val="0"/>
              </a:spcBef>
              <a:spcAft>
                <a:spcPts val="0"/>
              </a:spcAft>
              <a:buSzPts val="1400"/>
              <a:buFont typeface="Darker Grotesque SemiBold"/>
              <a:buChar char="■"/>
              <a:defRPr/>
            </a:lvl6pPr>
            <a:lvl7pPr indent="-317500" lvl="6" marL="3200400" rtl="0">
              <a:lnSpc>
                <a:spcPct val="100000"/>
              </a:lnSpc>
              <a:spcBef>
                <a:spcPts val="0"/>
              </a:spcBef>
              <a:spcAft>
                <a:spcPts val="0"/>
              </a:spcAft>
              <a:buSzPts val="1400"/>
              <a:buFont typeface="Darker Grotesque SemiBold"/>
              <a:buChar char="●"/>
              <a:defRPr/>
            </a:lvl7pPr>
            <a:lvl8pPr indent="-317500" lvl="7" marL="3657600" rtl="0">
              <a:lnSpc>
                <a:spcPct val="100000"/>
              </a:lnSpc>
              <a:spcBef>
                <a:spcPts val="0"/>
              </a:spcBef>
              <a:spcAft>
                <a:spcPts val="0"/>
              </a:spcAft>
              <a:buSzPts val="1400"/>
              <a:buFont typeface="Darker Grotesque SemiBold"/>
              <a:buChar char="○"/>
              <a:defRPr/>
            </a:lvl8pPr>
            <a:lvl9pPr indent="-317500" lvl="8" marL="4114800" rtl="0">
              <a:lnSpc>
                <a:spcPct val="100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pic>
        <p:nvPicPr>
          <p:cNvPr id="67" name="Google Shape;67;p17"/>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68" name="Google Shape;68;p17"/>
          <p:cNvSpPr txBox="1"/>
          <p:nvPr>
            <p:ph idx="1" type="subTitle"/>
          </p:nvPr>
        </p:nvSpPr>
        <p:spPr>
          <a:xfrm>
            <a:off x="1138350" y="2319252"/>
            <a:ext cx="2907600" cy="778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Bai Jamjuree"/>
              <a:buNone/>
              <a:defRPr sz="2000">
                <a:latin typeface="Bai Jamjuree SemiBold"/>
                <a:ea typeface="Bai Jamjuree SemiBold"/>
                <a:cs typeface="Bai Jamjuree SemiBold"/>
                <a:sym typeface="Bai Jamjuree SemiBold"/>
              </a:defRPr>
            </a:lvl1pPr>
            <a:lvl2pPr lvl="1"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2pPr>
            <a:lvl3pPr lvl="2"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3pPr>
            <a:lvl4pPr lvl="3"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4pPr>
            <a:lvl5pPr lvl="4"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5pPr>
            <a:lvl6pPr lvl="5"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6pPr>
            <a:lvl7pPr lvl="6"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7pPr>
            <a:lvl8pPr lvl="7"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8pPr>
            <a:lvl9pPr lvl="8"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9pPr>
          </a:lstStyle>
          <a:p/>
        </p:txBody>
      </p:sp>
      <p:sp>
        <p:nvSpPr>
          <p:cNvPr id="69" name="Google Shape;69;p17"/>
          <p:cNvSpPr txBox="1"/>
          <p:nvPr>
            <p:ph idx="2" type="subTitle"/>
          </p:nvPr>
        </p:nvSpPr>
        <p:spPr>
          <a:xfrm>
            <a:off x="5098025" y="2319252"/>
            <a:ext cx="2907600" cy="77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Bai Jamjuree"/>
              <a:buNone/>
              <a:defRPr sz="2000">
                <a:latin typeface="Bai Jamjuree SemiBold"/>
                <a:ea typeface="Bai Jamjuree SemiBold"/>
                <a:cs typeface="Bai Jamjuree SemiBold"/>
                <a:sym typeface="Bai Jamjuree SemiBold"/>
              </a:defRPr>
            </a:lvl1pPr>
            <a:lvl2pPr lvl="1"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2pPr>
            <a:lvl3pPr lvl="2"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3pPr>
            <a:lvl4pPr lvl="3"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4pPr>
            <a:lvl5pPr lvl="4"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5pPr>
            <a:lvl6pPr lvl="5"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6pPr>
            <a:lvl7pPr lvl="6"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7pPr>
            <a:lvl8pPr lvl="7"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8pPr>
            <a:lvl9pPr lvl="8" rtl="0" algn="ctr">
              <a:lnSpc>
                <a:spcPct val="100000"/>
              </a:lnSpc>
              <a:spcBef>
                <a:spcPts val="0"/>
              </a:spcBef>
              <a:spcAft>
                <a:spcPts val="0"/>
              </a:spcAft>
              <a:buSzPts val="2000"/>
              <a:buFont typeface="Bai Jamjuree"/>
              <a:buNone/>
              <a:defRPr sz="2000">
                <a:latin typeface="Bai Jamjuree"/>
                <a:ea typeface="Bai Jamjuree"/>
                <a:cs typeface="Bai Jamjuree"/>
                <a:sym typeface="Bai Jamjuree"/>
              </a:defRPr>
            </a:lvl9pPr>
          </a:lstStyle>
          <a:p/>
        </p:txBody>
      </p:sp>
      <p:sp>
        <p:nvSpPr>
          <p:cNvPr id="70" name="Google Shape;70;p17"/>
          <p:cNvSpPr txBox="1"/>
          <p:nvPr>
            <p:ph idx="3" type="subTitle"/>
          </p:nvPr>
        </p:nvSpPr>
        <p:spPr>
          <a:xfrm>
            <a:off x="1138350" y="3151575"/>
            <a:ext cx="2907600" cy="12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7"/>
          <p:cNvSpPr txBox="1"/>
          <p:nvPr>
            <p:ph idx="4" type="subTitle"/>
          </p:nvPr>
        </p:nvSpPr>
        <p:spPr>
          <a:xfrm>
            <a:off x="5098025" y="3151575"/>
            <a:ext cx="2907600" cy="12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7"/>
          <p:cNvSpPr txBox="1"/>
          <p:nvPr>
            <p:ph type="title"/>
          </p:nvPr>
        </p:nvSpPr>
        <p:spPr>
          <a:xfrm>
            <a:off x="720000" y="490605"/>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75" name="Google Shape;75;p18"/>
          <p:cNvSpPr txBox="1"/>
          <p:nvPr>
            <p:ph type="title"/>
          </p:nvPr>
        </p:nvSpPr>
        <p:spPr>
          <a:xfrm>
            <a:off x="720000" y="491000"/>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pic>
        <p:nvPicPr>
          <p:cNvPr id="77" name="Google Shape;77;p19"/>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78" name="Google Shape;78;p19"/>
          <p:cNvSpPr txBox="1"/>
          <p:nvPr>
            <p:ph type="title"/>
          </p:nvPr>
        </p:nvSpPr>
        <p:spPr>
          <a:xfrm>
            <a:off x="720000" y="493235"/>
            <a:ext cx="38454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9"/>
          <p:cNvSpPr txBox="1"/>
          <p:nvPr>
            <p:ph idx="1" type="body"/>
          </p:nvPr>
        </p:nvSpPr>
        <p:spPr>
          <a:xfrm>
            <a:off x="720000" y="1497800"/>
            <a:ext cx="3845400" cy="2385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pic>
        <p:nvPicPr>
          <p:cNvPr id="81" name="Google Shape;81;p20"/>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82" name="Google Shape;82;p20"/>
          <p:cNvSpPr txBox="1"/>
          <p:nvPr>
            <p:ph type="title"/>
          </p:nvPr>
        </p:nvSpPr>
        <p:spPr>
          <a:xfrm>
            <a:off x="3801475" y="1560300"/>
            <a:ext cx="4629300" cy="20229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pic>
        <p:nvPicPr>
          <p:cNvPr id="84" name="Google Shape;84;p21"/>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85" name="Google Shape;85;p21"/>
          <p:cNvSpPr txBox="1"/>
          <p:nvPr>
            <p:ph type="title"/>
          </p:nvPr>
        </p:nvSpPr>
        <p:spPr>
          <a:xfrm flipH="1">
            <a:off x="4922575" y="1613700"/>
            <a:ext cx="3508200" cy="6951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21"/>
          <p:cNvSpPr txBox="1"/>
          <p:nvPr>
            <p:ph idx="1" type="subTitle"/>
          </p:nvPr>
        </p:nvSpPr>
        <p:spPr>
          <a:xfrm flipH="1">
            <a:off x="4922575" y="2389675"/>
            <a:ext cx="3508200" cy="16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pic>
        <p:nvPicPr>
          <p:cNvPr id="88" name="Google Shape;88;p22"/>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89" name="Google Shape;89;p22"/>
          <p:cNvSpPr txBox="1"/>
          <p:nvPr>
            <p:ph type="title"/>
          </p:nvPr>
        </p:nvSpPr>
        <p:spPr>
          <a:xfrm>
            <a:off x="713225" y="3408825"/>
            <a:ext cx="4328400" cy="1195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pic>
        <p:nvPicPr>
          <p:cNvPr id="91" name="Google Shape;91;p23"/>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92" name="Google Shape;92;p23"/>
          <p:cNvSpPr txBox="1"/>
          <p:nvPr>
            <p:ph hasCustomPrompt="1" type="title"/>
          </p:nvPr>
        </p:nvSpPr>
        <p:spPr>
          <a:xfrm>
            <a:off x="838800" y="1533700"/>
            <a:ext cx="3733200" cy="9618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5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23"/>
          <p:cNvSpPr txBox="1"/>
          <p:nvPr>
            <p:ph idx="1" type="subTitle"/>
          </p:nvPr>
        </p:nvSpPr>
        <p:spPr>
          <a:xfrm>
            <a:off x="1043100" y="2655350"/>
            <a:ext cx="3324600" cy="652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4"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95" name="Shape 95"/>
        <p:cNvGrpSpPr/>
        <p:nvPr/>
      </p:nvGrpSpPr>
      <p:grpSpPr>
        <a:xfrm>
          <a:off x="0" y="0"/>
          <a:ext cx="0" cy="0"/>
          <a:chOff x="0" y="0"/>
          <a:chExt cx="0" cy="0"/>
        </a:xfrm>
      </p:grpSpPr>
      <p:pic>
        <p:nvPicPr>
          <p:cNvPr id="96" name="Google Shape;96;p25"/>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pic>
        <p:nvPicPr>
          <p:cNvPr id="97" name="Google Shape;97;p25"/>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98" name="Google Shape;98;p25"/>
          <p:cNvSpPr txBox="1"/>
          <p:nvPr>
            <p:ph idx="1" type="subTitle"/>
          </p:nvPr>
        </p:nvSpPr>
        <p:spPr>
          <a:xfrm>
            <a:off x="719592" y="2021988"/>
            <a:ext cx="29001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5"/>
          <p:cNvSpPr txBox="1"/>
          <p:nvPr>
            <p:ph idx="2" type="subTitle"/>
          </p:nvPr>
        </p:nvSpPr>
        <p:spPr>
          <a:xfrm>
            <a:off x="5524313" y="2021988"/>
            <a:ext cx="29001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25"/>
          <p:cNvSpPr txBox="1"/>
          <p:nvPr>
            <p:ph idx="3" type="subTitle"/>
          </p:nvPr>
        </p:nvSpPr>
        <p:spPr>
          <a:xfrm>
            <a:off x="719592" y="3573362"/>
            <a:ext cx="29001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5"/>
          <p:cNvSpPr txBox="1"/>
          <p:nvPr>
            <p:ph idx="4" type="subTitle"/>
          </p:nvPr>
        </p:nvSpPr>
        <p:spPr>
          <a:xfrm>
            <a:off x="5524312" y="3573349"/>
            <a:ext cx="29001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25"/>
          <p:cNvSpPr txBox="1"/>
          <p:nvPr>
            <p:ph type="title"/>
          </p:nvPr>
        </p:nvSpPr>
        <p:spPr>
          <a:xfrm>
            <a:off x="720000" y="347788"/>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25"/>
          <p:cNvSpPr txBox="1"/>
          <p:nvPr>
            <p:ph hasCustomPrompt="1" idx="5" type="title"/>
          </p:nvPr>
        </p:nvSpPr>
        <p:spPr>
          <a:xfrm>
            <a:off x="3750112" y="1656299"/>
            <a:ext cx="733500" cy="733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5"/>
          <p:cNvSpPr txBox="1"/>
          <p:nvPr>
            <p:ph hasCustomPrompt="1" idx="6" type="title"/>
          </p:nvPr>
        </p:nvSpPr>
        <p:spPr>
          <a:xfrm>
            <a:off x="3751160" y="3203623"/>
            <a:ext cx="731400" cy="73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25"/>
          <p:cNvSpPr txBox="1"/>
          <p:nvPr>
            <p:ph hasCustomPrompt="1" idx="7" type="title"/>
          </p:nvPr>
        </p:nvSpPr>
        <p:spPr>
          <a:xfrm>
            <a:off x="4649638" y="1656292"/>
            <a:ext cx="731400" cy="73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25"/>
          <p:cNvSpPr txBox="1"/>
          <p:nvPr>
            <p:ph hasCustomPrompt="1" idx="8" type="title"/>
          </p:nvPr>
        </p:nvSpPr>
        <p:spPr>
          <a:xfrm>
            <a:off x="4649638" y="3202575"/>
            <a:ext cx="731400" cy="73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25"/>
          <p:cNvSpPr txBox="1"/>
          <p:nvPr>
            <p:ph idx="9" type="subTitle"/>
          </p:nvPr>
        </p:nvSpPr>
        <p:spPr>
          <a:xfrm>
            <a:off x="719587" y="3178275"/>
            <a:ext cx="2900100" cy="4848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400"/>
              <a:buNone/>
              <a:defRPr sz="2000">
                <a:latin typeface="Bai Jamjuree SemiBold"/>
                <a:ea typeface="Bai Jamjuree SemiBold"/>
                <a:cs typeface="Bai Jamjuree SemiBold"/>
                <a:sym typeface="Bai Jamjuree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5"/>
          <p:cNvSpPr txBox="1"/>
          <p:nvPr>
            <p:ph idx="13" type="subTitle"/>
          </p:nvPr>
        </p:nvSpPr>
        <p:spPr>
          <a:xfrm>
            <a:off x="5524312" y="3178275"/>
            <a:ext cx="2900100" cy="484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sz="2000">
                <a:latin typeface="Bai Jamjuree SemiBold"/>
                <a:ea typeface="Bai Jamjuree SemiBold"/>
                <a:cs typeface="Bai Jamjuree SemiBold"/>
                <a:sym typeface="Bai Jamjuree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5"/>
          <p:cNvSpPr txBox="1"/>
          <p:nvPr>
            <p:ph idx="14" type="subTitle"/>
          </p:nvPr>
        </p:nvSpPr>
        <p:spPr>
          <a:xfrm>
            <a:off x="719587" y="1626925"/>
            <a:ext cx="2900100" cy="484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sz="2000">
                <a:latin typeface="Bai Jamjuree SemiBold"/>
                <a:ea typeface="Bai Jamjuree SemiBold"/>
                <a:cs typeface="Bai Jamjuree SemiBold"/>
                <a:sym typeface="Bai Jamjuree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25"/>
          <p:cNvSpPr txBox="1"/>
          <p:nvPr>
            <p:ph idx="15" type="subTitle"/>
          </p:nvPr>
        </p:nvSpPr>
        <p:spPr>
          <a:xfrm>
            <a:off x="5524312" y="1626925"/>
            <a:ext cx="2900100" cy="484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sz="2000">
                <a:latin typeface="Bai Jamjuree SemiBold"/>
                <a:ea typeface="Bai Jamjuree SemiBold"/>
                <a:cs typeface="Bai Jamjuree SemiBold"/>
                <a:sym typeface="Bai Jamjuree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11" name="Shape 111"/>
        <p:cNvGrpSpPr/>
        <p:nvPr/>
      </p:nvGrpSpPr>
      <p:grpSpPr>
        <a:xfrm>
          <a:off x="0" y="0"/>
          <a:ext cx="0" cy="0"/>
          <a:chOff x="0" y="0"/>
          <a:chExt cx="0" cy="0"/>
        </a:xfrm>
      </p:grpSpPr>
      <p:pic>
        <p:nvPicPr>
          <p:cNvPr id="112" name="Google Shape;112;p26"/>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13" name="Google Shape;113;p26"/>
          <p:cNvSpPr txBox="1"/>
          <p:nvPr>
            <p:ph idx="1" type="subTitle"/>
          </p:nvPr>
        </p:nvSpPr>
        <p:spPr>
          <a:xfrm>
            <a:off x="5420475" y="1724575"/>
            <a:ext cx="3001200" cy="10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4" name="Google Shape;114;p26"/>
          <p:cNvSpPr txBox="1"/>
          <p:nvPr>
            <p:ph type="title"/>
          </p:nvPr>
        </p:nvSpPr>
        <p:spPr>
          <a:xfrm>
            <a:off x="2784750" y="539961"/>
            <a:ext cx="3574500" cy="525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5" name="Shape 115"/>
        <p:cNvGrpSpPr/>
        <p:nvPr/>
      </p:nvGrpSpPr>
      <p:grpSpPr>
        <a:xfrm>
          <a:off x="0" y="0"/>
          <a:ext cx="0" cy="0"/>
          <a:chOff x="0" y="0"/>
          <a:chExt cx="0" cy="0"/>
        </a:xfrm>
      </p:grpSpPr>
      <p:pic>
        <p:nvPicPr>
          <p:cNvPr id="116" name="Google Shape;116;p27"/>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17" name="Google Shape;117;p27"/>
          <p:cNvSpPr txBox="1"/>
          <p:nvPr>
            <p:ph type="title"/>
          </p:nvPr>
        </p:nvSpPr>
        <p:spPr>
          <a:xfrm>
            <a:off x="1521475" y="1301413"/>
            <a:ext cx="3404100" cy="508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 name="Google Shape;118;p27"/>
          <p:cNvSpPr txBox="1"/>
          <p:nvPr>
            <p:ph idx="1" type="subTitle"/>
          </p:nvPr>
        </p:nvSpPr>
        <p:spPr>
          <a:xfrm>
            <a:off x="1521475" y="1810213"/>
            <a:ext cx="340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7"/>
          <p:cNvSpPr txBox="1"/>
          <p:nvPr>
            <p:ph idx="2" type="title"/>
          </p:nvPr>
        </p:nvSpPr>
        <p:spPr>
          <a:xfrm>
            <a:off x="3270688" y="2394594"/>
            <a:ext cx="3404100" cy="508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0" name="Google Shape;120;p27"/>
          <p:cNvSpPr txBox="1"/>
          <p:nvPr>
            <p:ph idx="3" type="subTitle"/>
          </p:nvPr>
        </p:nvSpPr>
        <p:spPr>
          <a:xfrm>
            <a:off x="3270688" y="2907039"/>
            <a:ext cx="340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7"/>
          <p:cNvSpPr txBox="1"/>
          <p:nvPr>
            <p:ph idx="4" type="title"/>
          </p:nvPr>
        </p:nvSpPr>
        <p:spPr>
          <a:xfrm>
            <a:off x="5019900" y="3479750"/>
            <a:ext cx="3404100" cy="508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27"/>
          <p:cNvSpPr txBox="1"/>
          <p:nvPr>
            <p:ph idx="5" type="subTitle"/>
          </p:nvPr>
        </p:nvSpPr>
        <p:spPr>
          <a:xfrm>
            <a:off x="5019900" y="3995841"/>
            <a:ext cx="340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7"/>
          <p:cNvSpPr txBox="1"/>
          <p:nvPr>
            <p:ph idx="6" type="title"/>
          </p:nvPr>
        </p:nvSpPr>
        <p:spPr>
          <a:xfrm>
            <a:off x="720000" y="493044"/>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4" name="Shape 124"/>
        <p:cNvGrpSpPr/>
        <p:nvPr/>
      </p:nvGrpSpPr>
      <p:grpSpPr>
        <a:xfrm>
          <a:off x="0" y="0"/>
          <a:ext cx="0" cy="0"/>
          <a:chOff x="0" y="0"/>
          <a:chExt cx="0" cy="0"/>
        </a:xfrm>
      </p:grpSpPr>
      <p:pic>
        <p:nvPicPr>
          <p:cNvPr id="125" name="Google Shape;125;p28"/>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26" name="Google Shape;126;p28"/>
          <p:cNvSpPr txBox="1"/>
          <p:nvPr>
            <p:ph type="title"/>
          </p:nvPr>
        </p:nvSpPr>
        <p:spPr>
          <a:xfrm>
            <a:off x="713225" y="1982625"/>
            <a:ext cx="2425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7" name="Google Shape;127;p28"/>
          <p:cNvSpPr txBox="1"/>
          <p:nvPr>
            <p:ph idx="1" type="subTitle"/>
          </p:nvPr>
        </p:nvSpPr>
        <p:spPr>
          <a:xfrm>
            <a:off x="713225" y="2293650"/>
            <a:ext cx="242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8"/>
          <p:cNvSpPr txBox="1"/>
          <p:nvPr>
            <p:ph idx="2" type="title"/>
          </p:nvPr>
        </p:nvSpPr>
        <p:spPr>
          <a:xfrm>
            <a:off x="3359252" y="1982625"/>
            <a:ext cx="24255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9" name="Google Shape;129;p28"/>
          <p:cNvSpPr txBox="1"/>
          <p:nvPr>
            <p:ph idx="3" type="subTitle"/>
          </p:nvPr>
        </p:nvSpPr>
        <p:spPr>
          <a:xfrm>
            <a:off x="3359250" y="2293650"/>
            <a:ext cx="242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8"/>
          <p:cNvSpPr txBox="1"/>
          <p:nvPr>
            <p:ph idx="4" type="title"/>
          </p:nvPr>
        </p:nvSpPr>
        <p:spPr>
          <a:xfrm>
            <a:off x="713375" y="3720875"/>
            <a:ext cx="24255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1" name="Google Shape;131;p28"/>
          <p:cNvSpPr txBox="1"/>
          <p:nvPr>
            <p:ph idx="5" type="subTitle"/>
          </p:nvPr>
        </p:nvSpPr>
        <p:spPr>
          <a:xfrm>
            <a:off x="713375" y="4031850"/>
            <a:ext cx="242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8"/>
          <p:cNvSpPr txBox="1"/>
          <p:nvPr>
            <p:ph idx="6" type="title"/>
          </p:nvPr>
        </p:nvSpPr>
        <p:spPr>
          <a:xfrm>
            <a:off x="3359253" y="3720875"/>
            <a:ext cx="24255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3" name="Google Shape;133;p28"/>
          <p:cNvSpPr txBox="1"/>
          <p:nvPr>
            <p:ph idx="7" type="subTitle"/>
          </p:nvPr>
        </p:nvSpPr>
        <p:spPr>
          <a:xfrm>
            <a:off x="3359250" y="4031850"/>
            <a:ext cx="242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8"/>
          <p:cNvSpPr txBox="1"/>
          <p:nvPr>
            <p:ph idx="8" type="title"/>
          </p:nvPr>
        </p:nvSpPr>
        <p:spPr>
          <a:xfrm>
            <a:off x="6004980" y="1982625"/>
            <a:ext cx="24255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5" name="Google Shape;135;p28"/>
          <p:cNvSpPr txBox="1"/>
          <p:nvPr>
            <p:ph idx="9" type="subTitle"/>
          </p:nvPr>
        </p:nvSpPr>
        <p:spPr>
          <a:xfrm>
            <a:off x="6004975" y="2293650"/>
            <a:ext cx="242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8"/>
          <p:cNvSpPr txBox="1"/>
          <p:nvPr>
            <p:ph idx="13" type="title"/>
          </p:nvPr>
        </p:nvSpPr>
        <p:spPr>
          <a:xfrm>
            <a:off x="6004980" y="3720875"/>
            <a:ext cx="24255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7" name="Google Shape;137;p28"/>
          <p:cNvSpPr txBox="1"/>
          <p:nvPr>
            <p:ph idx="14" type="subTitle"/>
          </p:nvPr>
        </p:nvSpPr>
        <p:spPr>
          <a:xfrm>
            <a:off x="6004975" y="4031850"/>
            <a:ext cx="242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8"/>
          <p:cNvSpPr txBox="1"/>
          <p:nvPr>
            <p:ph idx="15" type="title"/>
          </p:nvPr>
        </p:nvSpPr>
        <p:spPr>
          <a:xfrm>
            <a:off x="720000" y="490605"/>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9" name="Shape 139"/>
        <p:cNvGrpSpPr/>
        <p:nvPr/>
      </p:nvGrpSpPr>
      <p:grpSpPr>
        <a:xfrm>
          <a:off x="0" y="0"/>
          <a:ext cx="0" cy="0"/>
          <a:chOff x="0" y="0"/>
          <a:chExt cx="0" cy="0"/>
        </a:xfrm>
      </p:grpSpPr>
      <p:pic>
        <p:nvPicPr>
          <p:cNvPr id="140" name="Google Shape;140;p29"/>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41" name="Google Shape;141;p29"/>
          <p:cNvSpPr txBox="1"/>
          <p:nvPr>
            <p:ph hasCustomPrompt="1" type="title"/>
          </p:nvPr>
        </p:nvSpPr>
        <p:spPr>
          <a:xfrm>
            <a:off x="4935775" y="1467800"/>
            <a:ext cx="3495000" cy="7548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2" name="Google Shape;142;p29"/>
          <p:cNvSpPr txBox="1"/>
          <p:nvPr>
            <p:ph idx="1" type="subTitle"/>
          </p:nvPr>
        </p:nvSpPr>
        <p:spPr>
          <a:xfrm>
            <a:off x="4935775" y="2298877"/>
            <a:ext cx="34950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9"/>
          <p:cNvSpPr txBox="1"/>
          <p:nvPr>
            <p:ph hasCustomPrompt="1" idx="2" type="title"/>
          </p:nvPr>
        </p:nvSpPr>
        <p:spPr>
          <a:xfrm>
            <a:off x="4935775" y="3054950"/>
            <a:ext cx="3495000" cy="7548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 name="Google Shape;144;p29"/>
          <p:cNvSpPr txBox="1"/>
          <p:nvPr>
            <p:ph idx="3" type="subTitle"/>
          </p:nvPr>
        </p:nvSpPr>
        <p:spPr>
          <a:xfrm>
            <a:off x="4935775" y="3885951"/>
            <a:ext cx="34950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9"/>
          <p:cNvSpPr txBox="1"/>
          <p:nvPr>
            <p:ph idx="4" type="title"/>
          </p:nvPr>
        </p:nvSpPr>
        <p:spPr>
          <a:xfrm>
            <a:off x="720000" y="490605"/>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46" name="Shape 146"/>
        <p:cNvGrpSpPr/>
        <p:nvPr/>
      </p:nvGrpSpPr>
      <p:grpSpPr>
        <a:xfrm>
          <a:off x="0" y="0"/>
          <a:ext cx="0" cy="0"/>
          <a:chOff x="0" y="0"/>
          <a:chExt cx="0" cy="0"/>
        </a:xfrm>
      </p:grpSpPr>
      <p:pic>
        <p:nvPicPr>
          <p:cNvPr id="147" name="Google Shape;147;p30"/>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48" name="Google Shape;148;p30"/>
          <p:cNvSpPr txBox="1"/>
          <p:nvPr>
            <p:ph type="title"/>
          </p:nvPr>
        </p:nvSpPr>
        <p:spPr>
          <a:xfrm>
            <a:off x="720000" y="975150"/>
            <a:ext cx="7704000" cy="625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9" name="Shape 149"/>
        <p:cNvGrpSpPr/>
        <p:nvPr/>
      </p:nvGrpSpPr>
      <p:grpSpPr>
        <a:xfrm>
          <a:off x="0" y="0"/>
          <a:ext cx="0" cy="0"/>
          <a:chOff x="0" y="0"/>
          <a:chExt cx="0" cy="0"/>
        </a:xfrm>
      </p:grpSpPr>
      <p:pic>
        <p:nvPicPr>
          <p:cNvPr id="150" name="Google Shape;150;p31"/>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51" name="Google Shape;151;p31"/>
          <p:cNvSpPr txBox="1"/>
          <p:nvPr>
            <p:ph type="title"/>
          </p:nvPr>
        </p:nvSpPr>
        <p:spPr>
          <a:xfrm>
            <a:off x="713225" y="782075"/>
            <a:ext cx="4448100" cy="1096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7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2" name="Google Shape;152;p31"/>
          <p:cNvSpPr txBox="1"/>
          <p:nvPr>
            <p:ph idx="1" type="subTitle"/>
          </p:nvPr>
        </p:nvSpPr>
        <p:spPr>
          <a:xfrm>
            <a:off x="713225" y="2721450"/>
            <a:ext cx="44481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31"/>
          <p:cNvSpPr txBox="1"/>
          <p:nvPr>
            <p:ph idx="2" type="subTitle"/>
          </p:nvPr>
        </p:nvSpPr>
        <p:spPr>
          <a:xfrm>
            <a:off x="713225" y="2000138"/>
            <a:ext cx="4448100" cy="5079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1pPr>
            <a:lvl2pPr lvl="1"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2pPr>
            <a:lvl3pPr lvl="2"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3pPr>
            <a:lvl4pPr lvl="3"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4pPr>
            <a:lvl5pPr lvl="4"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5pPr>
            <a:lvl6pPr lvl="5"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6pPr>
            <a:lvl7pPr lvl="6"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7pPr>
            <a:lvl8pPr lvl="7"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8pPr>
            <a:lvl9pPr lvl="8" algn="ctr">
              <a:spcBef>
                <a:spcPts val="0"/>
              </a:spcBef>
              <a:spcAft>
                <a:spcPts val="0"/>
              </a:spcAft>
              <a:buSzPts val="2000"/>
              <a:buFont typeface="Bai Jamjuree SemiBold"/>
              <a:buNone/>
              <a:defRPr sz="2000">
                <a:latin typeface="Bai Jamjuree SemiBold"/>
                <a:ea typeface="Bai Jamjuree SemiBold"/>
                <a:cs typeface="Bai Jamjuree SemiBold"/>
                <a:sym typeface="Bai Jamjuree SemiBold"/>
              </a:defRPr>
            </a:lvl9pPr>
          </a:lstStyle>
          <a:p/>
        </p:txBody>
      </p:sp>
      <p:sp>
        <p:nvSpPr>
          <p:cNvPr id="154" name="Google Shape;154;p31"/>
          <p:cNvSpPr txBox="1"/>
          <p:nvPr/>
        </p:nvSpPr>
        <p:spPr>
          <a:xfrm>
            <a:off x="713225" y="3406200"/>
            <a:ext cx="4151700" cy="70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GB" sz="1200">
                <a:solidFill>
                  <a:schemeClr val="accent1"/>
                </a:solidFill>
                <a:latin typeface="Raleway"/>
                <a:ea typeface="Raleway"/>
                <a:cs typeface="Raleway"/>
                <a:sym typeface="Raleway"/>
              </a:rPr>
              <a:t>CREDITS:</a:t>
            </a:r>
            <a:r>
              <a:rPr lang="en-GB" sz="1200">
                <a:solidFill>
                  <a:schemeClr val="accent1"/>
                </a:solidFill>
                <a:latin typeface="Raleway"/>
                <a:ea typeface="Raleway"/>
                <a:cs typeface="Raleway"/>
                <a:sym typeface="Raleway"/>
              </a:rPr>
              <a:t> This presentation template was created by </a:t>
            </a:r>
            <a:r>
              <a:rPr b="1" lang="en-GB" sz="1200" u="sng">
                <a:solidFill>
                  <a:schemeClr val="accent1"/>
                </a:solidFill>
                <a:latin typeface="Raleway"/>
                <a:ea typeface="Raleway"/>
                <a:cs typeface="Raleway"/>
                <a:sym typeface="Raleway"/>
                <a:hlinkClick r:id="rId3">
                  <a:extLst>
                    <a:ext uri="{A12FA001-AC4F-418D-AE19-62706E023703}">
                      <ahyp:hlinkClr val="tx"/>
                    </a:ext>
                  </a:extLst>
                </a:hlinkClick>
              </a:rPr>
              <a:t>Slidesgo</a:t>
            </a:r>
            <a:r>
              <a:rPr lang="en-GB" sz="1200">
                <a:solidFill>
                  <a:schemeClr val="accent1"/>
                </a:solidFill>
                <a:latin typeface="Raleway"/>
                <a:ea typeface="Raleway"/>
                <a:cs typeface="Raleway"/>
                <a:sym typeface="Raleway"/>
              </a:rPr>
              <a:t>, and includes icons by </a:t>
            </a:r>
            <a:r>
              <a:rPr b="1" lang="en-GB" sz="1200" u="sng">
                <a:solidFill>
                  <a:schemeClr val="accent1"/>
                </a:solidFill>
                <a:latin typeface="Raleway"/>
                <a:ea typeface="Raleway"/>
                <a:cs typeface="Raleway"/>
                <a:sym typeface="Raleway"/>
                <a:hlinkClick r:id="rId4">
                  <a:extLst>
                    <a:ext uri="{A12FA001-AC4F-418D-AE19-62706E023703}">
                      <ahyp:hlinkClr val="tx"/>
                    </a:ext>
                  </a:extLst>
                </a:hlinkClick>
              </a:rPr>
              <a:t>Flaticon</a:t>
            </a:r>
            <a:r>
              <a:rPr lang="en-GB" sz="1200">
                <a:solidFill>
                  <a:schemeClr val="accent1"/>
                </a:solidFill>
                <a:latin typeface="Raleway"/>
                <a:ea typeface="Raleway"/>
                <a:cs typeface="Raleway"/>
                <a:sym typeface="Raleway"/>
              </a:rPr>
              <a:t>, and infographics &amp; images by </a:t>
            </a:r>
            <a:r>
              <a:rPr b="1" lang="en-GB" sz="1200" u="sng">
                <a:solidFill>
                  <a:schemeClr val="accent1"/>
                </a:solidFill>
                <a:latin typeface="Raleway"/>
                <a:ea typeface="Raleway"/>
                <a:cs typeface="Raleway"/>
                <a:sym typeface="Raleway"/>
                <a:hlinkClick r:id="rId5">
                  <a:extLst>
                    <a:ext uri="{A12FA001-AC4F-418D-AE19-62706E023703}">
                      <ahyp:hlinkClr val="tx"/>
                    </a:ext>
                  </a:extLst>
                </a:hlinkClick>
              </a:rPr>
              <a:t>Freepik</a:t>
            </a:r>
            <a:r>
              <a:rPr lang="en-GB" sz="1200" u="sng">
                <a:solidFill>
                  <a:schemeClr val="accent1"/>
                </a:solidFill>
                <a:latin typeface="Raleway"/>
                <a:ea typeface="Raleway"/>
                <a:cs typeface="Raleway"/>
                <a:sym typeface="Raleway"/>
              </a:rPr>
              <a:t> </a:t>
            </a:r>
            <a:endParaRPr b="1" sz="1200" u="sng">
              <a:solidFill>
                <a:schemeClr val="accent1"/>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5" name="Shape 155"/>
        <p:cNvGrpSpPr/>
        <p:nvPr/>
      </p:nvGrpSpPr>
      <p:grpSpPr>
        <a:xfrm>
          <a:off x="0" y="0"/>
          <a:ext cx="0" cy="0"/>
          <a:chOff x="0" y="0"/>
          <a:chExt cx="0" cy="0"/>
        </a:xfrm>
      </p:grpSpPr>
      <p:pic>
        <p:nvPicPr>
          <p:cNvPr id="156" name="Google Shape;156;p32"/>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57" name="Google Shape;157;p32"/>
          <p:cNvSpPr/>
          <p:nvPr/>
        </p:nvSpPr>
        <p:spPr>
          <a:xfrm rot="-2745231">
            <a:off x="173274" y="408767"/>
            <a:ext cx="32247" cy="32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32"/>
          <p:cNvCxnSpPr>
            <a:stCxn id="157" idx="1"/>
            <a:endCxn id="159" idx="0"/>
          </p:cNvCxnSpPr>
          <p:nvPr/>
        </p:nvCxnSpPr>
        <p:spPr>
          <a:xfrm>
            <a:off x="178147" y="436441"/>
            <a:ext cx="154800" cy="8478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32"/>
          <p:cNvSpPr/>
          <p:nvPr/>
        </p:nvSpPr>
        <p:spPr>
          <a:xfrm rot="-2745231">
            <a:off x="1586336" y="942234"/>
            <a:ext cx="32247" cy="32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2"/>
          <p:cNvSpPr/>
          <p:nvPr/>
        </p:nvSpPr>
        <p:spPr>
          <a:xfrm rot="-2745231">
            <a:off x="998968" y="1489323"/>
            <a:ext cx="32247" cy="32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p:nvPr/>
        </p:nvSpPr>
        <p:spPr>
          <a:xfrm rot="-2745231">
            <a:off x="1392385" y="143434"/>
            <a:ext cx="32247" cy="32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2"/>
          <p:cNvSpPr/>
          <p:nvPr/>
        </p:nvSpPr>
        <p:spPr>
          <a:xfrm rot="-2745231">
            <a:off x="328307" y="1279312"/>
            <a:ext cx="32247" cy="32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32"/>
          <p:cNvCxnSpPr>
            <a:stCxn id="157" idx="2"/>
            <a:endCxn id="161" idx="0"/>
          </p:cNvCxnSpPr>
          <p:nvPr/>
        </p:nvCxnSpPr>
        <p:spPr>
          <a:xfrm>
            <a:off x="200947" y="436141"/>
            <a:ext cx="802500" cy="1058100"/>
          </a:xfrm>
          <a:prstGeom prst="straightConnector1">
            <a:avLst/>
          </a:prstGeom>
          <a:noFill/>
          <a:ln cap="flat" cmpd="sng" w="9525">
            <a:solidFill>
              <a:schemeClr val="accent1"/>
            </a:solidFill>
            <a:prstDash val="solid"/>
            <a:round/>
            <a:headEnd len="med" w="med" type="none"/>
            <a:tailEnd len="med" w="med" type="none"/>
          </a:ln>
        </p:spPr>
      </p:cxnSp>
      <p:cxnSp>
        <p:nvCxnSpPr>
          <p:cNvPr id="164" name="Google Shape;164;p32"/>
          <p:cNvCxnSpPr>
            <a:stCxn id="157" idx="3"/>
            <a:endCxn id="160" idx="3"/>
          </p:cNvCxnSpPr>
          <p:nvPr/>
        </p:nvCxnSpPr>
        <p:spPr>
          <a:xfrm>
            <a:off x="200647" y="413341"/>
            <a:ext cx="1413000" cy="533400"/>
          </a:xfrm>
          <a:prstGeom prst="straightConnector1">
            <a:avLst/>
          </a:prstGeom>
          <a:noFill/>
          <a:ln cap="flat" cmpd="sng" w="9525">
            <a:solidFill>
              <a:schemeClr val="accent1"/>
            </a:solidFill>
            <a:prstDash val="solid"/>
            <a:round/>
            <a:headEnd len="med" w="med" type="none"/>
            <a:tailEnd len="med" w="med" type="none"/>
          </a:ln>
        </p:spPr>
      </p:cxnSp>
      <p:cxnSp>
        <p:nvCxnSpPr>
          <p:cNvPr id="165" name="Google Shape;165;p32"/>
          <p:cNvCxnSpPr>
            <a:stCxn id="157" idx="3"/>
            <a:endCxn id="162" idx="1"/>
          </p:cNvCxnSpPr>
          <p:nvPr/>
        </p:nvCxnSpPr>
        <p:spPr>
          <a:xfrm flipH="1" rot="10800000">
            <a:off x="200647" y="171241"/>
            <a:ext cx="1196700" cy="242100"/>
          </a:xfrm>
          <a:prstGeom prst="straightConnector1">
            <a:avLst/>
          </a:prstGeom>
          <a:noFill/>
          <a:ln cap="flat" cmpd="sng" w="9525">
            <a:solidFill>
              <a:schemeClr val="accent1"/>
            </a:solidFill>
            <a:prstDash val="solid"/>
            <a:round/>
            <a:headEnd len="med" w="med" type="none"/>
            <a:tailEnd len="med" w="med" type="none"/>
          </a:ln>
        </p:spPr>
      </p:cxnSp>
      <p:cxnSp>
        <p:nvCxnSpPr>
          <p:cNvPr id="166" name="Google Shape;166;p32"/>
          <p:cNvCxnSpPr>
            <a:stCxn id="159" idx="2"/>
            <a:endCxn id="161" idx="1"/>
          </p:cNvCxnSpPr>
          <p:nvPr/>
        </p:nvCxnSpPr>
        <p:spPr>
          <a:xfrm>
            <a:off x="355981" y="1306686"/>
            <a:ext cx="648000" cy="210300"/>
          </a:xfrm>
          <a:prstGeom prst="straightConnector1">
            <a:avLst/>
          </a:prstGeom>
          <a:noFill/>
          <a:ln cap="flat" cmpd="sng" w="9525">
            <a:solidFill>
              <a:schemeClr val="accent1"/>
            </a:solidFill>
            <a:prstDash val="solid"/>
            <a:round/>
            <a:headEnd len="med" w="med" type="none"/>
            <a:tailEnd len="med" w="med" type="none"/>
          </a:ln>
        </p:spPr>
      </p:cxnSp>
      <p:cxnSp>
        <p:nvCxnSpPr>
          <p:cNvPr id="167" name="Google Shape;167;p32"/>
          <p:cNvCxnSpPr>
            <a:stCxn id="161" idx="0"/>
            <a:endCxn id="160" idx="1"/>
          </p:cNvCxnSpPr>
          <p:nvPr/>
        </p:nvCxnSpPr>
        <p:spPr>
          <a:xfrm flipH="1" rot="10800000">
            <a:off x="1003541" y="969797"/>
            <a:ext cx="587700" cy="524400"/>
          </a:xfrm>
          <a:prstGeom prst="straightConnector1">
            <a:avLst/>
          </a:prstGeom>
          <a:noFill/>
          <a:ln cap="flat" cmpd="sng" w="9525">
            <a:solidFill>
              <a:schemeClr val="accent1"/>
            </a:solidFill>
            <a:prstDash val="solid"/>
            <a:round/>
            <a:headEnd len="med" w="med" type="none"/>
            <a:tailEnd len="med" w="med" type="none"/>
          </a:ln>
        </p:spPr>
      </p:cxnSp>
      <p:cxnSp>
        <p:nvCxnSpPr>
          <p:cNvPr id="168" name="Google Shape;168;p32"/>
          <p:cNvCxnSpPr>
            <a:stCxn id="162" idx="3"/>
            <a:endCxn id="160" idx="0"/>
          </p:cNvCxnSpPr>
          <p:nvPr/>
        </p:nvCxnSpPr>
        <p:spPr>
          <a:xfrm>
            <a:off x="1419759" y="148007"/>
            <a:ext cx="171300" cy="7992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9" name="Shape 169"/>
        <p:cNvGrpSpPr/>
        <p:nvPr/>
      </p:nvGrpSpPr>
      <p:grpSpPr>
        <a:xfrm>
          <a:off x="0" y="0"/>
          <a:ext cx="0" cy="0"/>
          <a:chOff x="0" y="0"/>
          <a:chExt cx="0" cy="0"/>
        </a:xfrm>
      </p:grpSpPr>
      <p:pic>
        <p:nvPicPr>
          <p:cNvPr id="170" name="Google Shape;170;p33"/>
          <p:cNvPicPr preferRelativeResize="0"/>
          <p:nvPr/>
        </p:nvPicPr>
        <p:blipFill rotWithShape="1">
          <a:blip r:embed="rId2">
            <a:alphaModFix amt="51000"/>
          </a:blip>
          <a:srcRect b="0" l="0" r="0" t="0"/>
          <a:stretch/>
        </p:blipFill>
        <p:spPr>
          <a:xfrm rot="10800000">
            <a:off x="0" y="0"/>
            <a:ext cx="9144000" cy="5143500"/>
          </a:xfrm>
          <a:prstGeom prst="rect">
            <a:avLst/>
          </a:prstGeom>
          <a:noFill/>
          <a:ln>
            <a:noFill/>
          </a:ln>
        </p:spPr>
      </p:pic>
      <p:sp>
        <p:nvSpPr>
          <p:cNvPr id="171" name="Google Shape;171;p33"/>
          <p:cNvSpPr/>
          <p:nvPr/>
        </p:nvSpPr>
        <p:spPr>
          <a:xfrm rot="8942175">
            <a:off x="8209338" y="4507108"/>
            <a:ext cx="52479" cy="52479"/>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33"/>
          <p:cNvCxnSpPr>
            <a:stCxn id="171" idx="1"/>
            <a:endCxn id="173" idx="0"/>
          </p:cNvCxnSpPr>
          <p:nvPr/>
        </p:nvCxnSpPr>
        <p:spPr>
          <a:xfrm flipH="1" rot="10800000">
            <a:off x="8258078" y="3114947"/>
            <a:ext cx="114600" cy="1404900"/>
          </a:xfrm>
          <a:prstGeom prst="straightConnector1">
            <a:avLst/>
          </a:prstGeom>
          <a:noFill/>
          <a:ln cap="flat" cmpd="sng" w="9525">
            <a:solidFill>
              <a:schemeClr val="accent1"/>
            </a:solidFill>
            <a:prstDash val="solid"/>
            <a:round/>
            <a:headEnd len="med" w="med" type="none"/>
            <a:tailEnd len="med" w="med" type="none"/>
          </a:ln>
        </p:spPr>
      </p:cxnSp>
      <p:sp>
        <p:nvSpPr>
          <p:cNvPr id="174" name="Google Shape;174;p33"/>
          <p:cNvSpPr/>
          <p:nvPr/>
        </p:nvSpPr>
        <p:spPr>
          <a:xfrm rot="8942175">
            <a:off x="6202845" y="3066224"/>
            <a:ext cx="52479" cy="52479"/>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p:nvPr/>
        </p:nvSpPr>
        <p:spPr>
          <a:xfrm rot="8942175">
            <a:off x="7362326" y="2450593"/>
            <a:ext cx="52479" cy="52479"/>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rot="8942175">
            <a:off x="6171117" y="4410221"/>
            <a:ext cx="52479" cy="52479"/>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rot="8942175">
            <a:off x="8332915" y="3066245"/>
            <a:ext cx="52479" cy="52479"/>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33"/>
          <p:cNvCxnSpPr>
            <a:stCxn id="171" idx="2"/>
            <a:endCxn id="175" idx="0"/>
          </p:cNvCxnSpPr>
          <p:nvPr/>
        </p:nvCxnSpPr>
        <p:spPr>
          <a:xfrm rot="10800000">
            <a:off x="7402178" y="2499347"/>
            <a:ext cx="819900" cy="20115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33"/>
          <p:cNvCxnSpPr>
            <a:stCxn id="171" idx="3"/>
            <a:endCxn id="174" idx="3"/>
          </p:cNvCxnSpPr>
          <p:nvPr/>
        </p:nvCxnSpPr>
        <p:spPr>
          <a:xfrm rot="10800000">
            <a:off x="6206678" y="3105947"/>
            <a:ext cx="2006400" cy="1440900"/>
          </a:xfrm>
          <a:prstGeom prst="straightConnector1">
            <a:avLst/>
          </a:prstGeom>
          <a:noFill/>
          <a:ln cap="flat" cmpd="sng" w="9525">
            <a:solidFill>
              <a:schemeClr val="accent1"/>
            </a:solidFill>
            <a:prstDash val="solid"/>
            <a:round/>
            <a:headEnd len="med" w="med" type="none"/>
            <a:tailEnd len="med" w="med" type="none"/>
          </a:ln>
        </p:spPr>
      </p:cxnSp>
      <p:cxnSp>
        <p:nvCxnSpPr>
          <p:cNvPr id="179" name="Google Shape;179;p33"/>
          <p:cNvCxnSpPr>
            <a:stCxn id="171" idx="3"/>
            <a:endCxn id="176" idx="1"/>
          </p:cNvCxnSpPr>
          <p:nvPr/>
        </p:nvCxnSpPr>
        <p:spPr>
          <a:xfrm rot="10800000">
            <a:off x="6219878" y="4422947"/>
            <a:ext cx="1993200" cy="123900"/>
          </a:xfrm>
          <a:prstGeom prst="straightConnector1">
            <a:avLst/>
          </a:prstGeom>
          <a:noFill/>
          <a:ln cap="flat" cmpd="sng" w="9525">
            <a:solidFill>
              <a:schemeClr val="accent1"/>
            </a:solidFill>
            <a:prstDash val="solid"/>
            <a:round/>
            <a:headEnd len="med" w="med" type="none"/>
            <a:tailEnd len="med" w="med" type="none"/>
          </a:ln>
        </p:spPr>
      </p:cxnSp>
      <p:cxnSp>
        <p:nvCxnSpPr>
          <p:cNvPr id="180" name="Google Shape;180;p33"/>
          <p:cNvCxnSpPr>
            <a:stCxn id="173" idx="2"/>
            <a:endCxn id="175" idx="1"/>
          </p:cNvCxnSpPr>
          <p:nvPr/>
        </p:nvCxnSpPr>
        <p:spPr>
          <a:xfrm rot="10800000">
            <a:off x="7411155" y="2463385"/>
            <a:ext cx="934500" cy="606600"/>
          </a:xfrm>
          <a:prstGeom prst="straightConnector1">
            <a:avLst/>
          </a:prstGeom>
          <a:noFill/>
          <a:ln cap="flat" cmpd="sng" w="9525">
            <a:solidFill>
              <a:schemeClr val="accent1"/>
            </a:solidFill>
            <a:prstDash val="solid"/>
            <a:round/>
            <a:headEnd len="med" w="med" type="none"/>
            <a:tailEnd len="med" w="med" type="none"/>
          </a:ln>
        </p:spPr>
      </p:cxnSp>
      <p:cxnSp>
        <p:nvCxnSpPr>
          <p:cNvPr id="181" name="Google Shape;181;p33"/>
          <p:cNvCxnSpPr>
            <a:stCxn id="175" idx="0"/>
            <a:endCxn id="174" idx="1"/>
          </p:cNvCxnSpPr>
          <p:nvPr/>
        </p:nvCxnSpPr>
        <p:spPr>
          <a:xfrm flipH="1">
            <a:off x="6251565" y="2499333"/>
            <a:ext cx="1150500" cy="579600"/>
          </a:xfrm>
          <a:prstGeom prst="straightConnector1">
            <a:avLst/>
          </a:prstGeom>
          <a:noFill/>
          <a:ln cap="flat" cmpd="sng" w="9525">
            <a:solidFill>
              <a:schemeClr val="accent1"/>
            </a:solidFill>
            <a:prstDash val="solid"/>
            <a:round/>
            <a:headEnd len="med" w="med" type="none"/>
            <a:tailEnd len="med" w="med" type="none"/>
          </a:ln>
        </p:spPr>
      </p:cxnSp>
      <p:cxnSp>
        <p:nvCxnSpPr>
          <p:cNvPr id="182" name="Google Shape;182;p33"/>
          <p:cNvCxnSpPr>
            <a:stCxn id="176" idx="3"/>
            <a:endCxn id="174" idx="0"/>
          </p:cNvCxnSpPr>
          <p:nvPr/>
        </p:nvCxnSpPr>
        <p:spPr>
          <a:xfrm flipH="1" rot="10800000">
            <a:off x="6174856" y="3114960"/>
            <a:ext cx="67800" cy="13350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500"/>
              <a:buFont typeface="Bai Jamjuree SemiBold"/>
              <a:buNone/>
              <a:defRPr sz="3500">
                <a:solidFill>
                  <a:schemeClr val="lt1"/>
                </a:solidFill>
                <a:latin typeface="Bai Jamjuree SemiBold"/>
                <a:ea typeface="Bai Jamjuree SemiBold"/>
                <a:cs typeface="Bai Jamjuree SemiBold"/>
                <a:sym typeface="Bai Jamjuree SemiBold"/>
              </a:defRPr>
            </a:lvl1pPr>
            <a:lvl2pPr lvl="1"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3500"/>
              <a:buFont typeface="Oswald SemiBold"/>
              <a:buNone/>
              <a:defRPr sz="3500">
                <a:solidFill>
                  <a:schemeClr val="lt1"/>
                </a:solidFill>
                <a:latin typeface="Oswald SemiBold"/>
                <a:ea typeface="Oswald SemiBold"/>
                <a:cs typeface="Oswald SemiBold"/>
                <a:sym typeface="Oswald SemiBold"/>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idx="1" type="subTitle"/>
          </p:nvPr>
        </p:nvSpPr>
        <p:spPr>
          <a:xfrm>
            <a:off x="713225" y="1711850"/>
            <a:ext cx="4709100" cy="18237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5400">
                <a:latin typeface="Bai Jamjuree SemiBold"/>
                <a:ea typeface="Bai Jamjuree SemiBold"/>
                <a:cs typeface="Bai Jamjuree SemiBold"/>
                <a:sym typeface="Bai Jamjuree SemiBold"/>
              </a:rPr>
              <a:t>Suicide Risk Assesment</a:t>
            </a:r>
            <a:endParaRPr/>
          </a:p>
        </p:txBody>
      </p:sp>
      <p:pic>
        <p:nvPicPr>
          <p:cNvPr id="188" name="Google Shape;188;p34"/>
          <p:cNvPicPr preferRelativeResize="0"/>
          <p:nvPr/>
        </p:nvPicPr>
        <p:blipFill rotWithShape="1">
          <a:blip r:embed="rId3">
            <a:alphaModFix/>
          </a:blip>
          <a:srcRect b="-1916" l="-8370" r="-8370" t="0"/>
          <a:stretch/>
        </p:blipFill>
        <p:spPr>
          <a:xfrm>
            <a:off x="5970488" y="645676"/>
            <a:ext cx="2780925" cy="3852148"/>
          </a:xfrm>
          <a:prstGeom prst="rect">
            <a:avLst/>
          </a:prstGeom>
          <a:noFill/>
          <a:ln>
            <a:noFill/>
          </a:ln>
        </p:spPr>
      </p:pic>
      <p:sp>
        <p:nvSpPr>
          <p:cNvPr id="189" name="Google Shape;189;p34"/>
          <p:cNvSpPr/>
          <p:nvPr/>
        </p:nvSpPr>
        <p:spPr>
          <a:xfrm rot="2021404">
            <a:off x="8883378" y="1788279"/>
            <a:ext cx="56247" cy="56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34"/>
          <p:cNvGrpSpPr/>
          <p:nvPr/>
        </p:nvGrpSpPr>
        <p:grpSpPr>
          <a:xfrm>
            <a:off x="5867402" y="539502"/>
            <a:ext cx="3028500" cy="3720925"/>
            <a:chOff x="5867402" y="539502"/>
            <a:chExt cx="3028500" cy="3720925"/>
          </a:xfrm>
        </p:grpSpPr>
        <p:sp>
          <p:nvSpPr>
            <p:cNvPr id="191" name="Google Shape;191;p34"/>
            <p:cNvSpPr/>
            <p:nvPr/>
          </p:nvSpPr>
          <p:spPr>
            <a:xfrm rot="2021404">
              <a:off x="6909228" y="4193304"/>
              <a:ext cx="56247" cy="56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021404">
              <a:off x="5878278" y="2374029"/>
              <a:ext cx="56247" cy="56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rot="2021404">
              <a:off x="6328578" y="950579"/>
              <a:ext cx="56247" cy="56247"/>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rot="2021404">
              <a:off x="7896378" y="550379"/>
              <a:ext cx="56247" cy="56247"/>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34"/>
            <p:cNvCxnSpPr>
              <a:stCxn id="192" idx="0"/>
              <a:endCxn id="193" idx="2"/>
            </p:cNvCxnSpPr>
            <p:nvPr/>
          </p:nvCxnSpPr>
          <p:spPr>
            <a:xfrm flipH="1" rot="10800000">
              <a:off x="5922002" y="1002052"/>
              <a:ext cx="419100" cy="1376700"/>
            </a:xfrm>
            <a:prstGeom prst="straightConnector1">
              <a:avLst/>
            </a:prstGeom>
            <a:noFill/>
            <a:ln cap="flat" cmpd="sng" w="9525">
              <a:solidFill>
                <a:schemeClr val="accent1"/>
              </a:solidFill>
              <a:prstDash val="solid"/>
              <a:round/>
              <a:headEnd len="med" w="med" type="none"/>
              <a:tailEnd len="med" w="med" type="none"/>
            </a:ln>
          </p:spPr>
        </p:cxnSp>
        <p:cxnSp>
          <p:nvCxnSpPr>
            <p:cNvPr id="196" name="Google Shape;196;p34"/>
            <p:cNvCxnSpPr>
              <a:stCxn id="193" idx="0"/>
              <a:endCxn id="194" idx="1"/>
            </p:cNvCxnSpPr>
            <p:nvPr/>
          </p:nvCxnSpPr>
          <p:spPr>
            <a:xfrm flipH="1" rot="10800000">
              <a:off x="6372302" y="562902"/>
              <a:ext cx="1528800" cy="392400"/>
            </a:xfrm>
            <a:prstGeom prst="straightConnector1">
              <a:avLst/>
            </a:prstGeom>
            <a:noFill/>
            <a:ln cap="flat" cmpd="sng" w="9525">
              <a:solidFill>
                <a:schemeClr val="accent1"/>
              </a:solidFill>
              <a:prstDash val="solid"/>
              <a:round/>
              <a:headEnd len="med" w="med" type="none"/>
              <a:tailEnd len="med" w="med" type="none"/>
            </a:ln>
          </p:spPr>
        </p:cxnSp>
        <p:cxnSp>
          <p:nvCxnSpPr>
            <p:cNvPr id="197" name="Google Shape;197;p34"/>
            <p:cNvCxnSpPr>
              <a:stCxn id="194" idx="3"/>
              <a:endCxn id="189" idx="1"/>
            </p:cNvCxnSpPr>
            <p:nvPr/>
          </p:nvCxnSpPr>
          <p:spPr>
            <a:xfrm>
              <a:off x="7947902" y="594102"/>
              <a:ext cx="940200" cy="1206600"/>
            </a:xfrm>
            <a:prstGeom prst="straightConnector1">
              <a:avLst/>
            </a:prstGeom>
            <a:noFill/>
            <a:ln cap="flat" cmpd="sng" w="9525">
              <a:solidFill>
                <a:schemeClr val="accent1"/>
              </a:solidFill>
              <a:prstDash val="solid"/>
              <a:round/>
              <a:headEnd len="med" w="med" type="none"/>
              <a:tailEnd len="med" w="med" type="none"/>
            </a:ln>
          </p:spPr>
        </p:cxnSp>
        <p:cxnSp>
          <p:nvCxnSpPr>
            <p:cNvPr id="198" name="Google Shape;198;p34"/>
            <p:cNvCxnSpPr>
              <a:stCxn id="189" idx="2"/>
              <a:endCxn id="191" idx="0"/>
            </p:cNvCxnSpPr>
            <p:nvPr/>
          </p:nvCxnSpPr>
          <p:spPr>
            <a:xfrm flipH="1">
              <a:off x="6952802" y="1839802"/>
              <a:ext cx="1943100" cy="2358300"/>
            </a:xfrm>
            <a:prstGeom prst="straightConnector1">
              <a:avLst/>
            </a:prstGeom>
            <a:noFill/>
            <a:ln cap="flat" cmpd="sng" w="9525">
              <a:solidFill>
                <a:schemeClr val="accent1"/>
              </a:solidFill>
              <a:prstDash val="solid"/>
              <a:round/>
              <a:headEnd len="med" w="med" type="none"/>
              <a:tailEnd len="med" w="med" type="none"/>
            </a:ln>
          </p:spPr>
        </p:cxnSp>
        <p:cxnSp>
          <p:nvCxnSpPr>
            <p:cNvPr id="199" name="Google Shape;199;p34"/>
            <p:cNvCxnSpPr>
              <a:stCxn id="192" idx="3"/>
              <a:endCxn id="191" idx="0"/>
            </p:cNvCxnSpPr>
            <p:nvPr/>
          </p:nvCxnSpPr>
          <p:spPr>
            <a:xfrm>
              <a:off x="5929802" y="2417752"/>
              <a:ext cx="1023000" cy="1780200"/>
            </a:xfrm>
            <a:prstGeom prst="straightConnector1">
              <a:avLst/>
            </a:prstGeom>
            <a:noFill/>
            <a:ln cap="flat" cmpd="sng" w="9525">
              <a:solidFill>
                <a:schemeClr val="accent1"/>
              </a:solidFill>
              <a:prstDash val="solid"/>
              <a:round/>
              <a:headEnd len="med" w="med" type="none"/>
              <a:tailEnd len="med" w="med" type="none"/>
            </a:ln>
          </p:spPr>
        </p:cxnSp>
        <p:cxnSp>
          <p:nvCxnSpPr>
            <p:cNvPr id="200" name="Google Shape;200;p34"/>
            <p:cNvCxnSpPr>
              <a:endCxn id="191" idx="0"/>
            </p:cNvCxnSpPr>
            <p:nvPr/>
          </p:nvCxnSpPr>
          <p:spPr>
            <a:xfrm>
              <a:off x="6372152" y="985027"/>
              <a:ext cx="580800" cy="3213000"/>
            </a:xfrm>
            <a:prstGeom prst="straightConnector1">
              <a:avLst/>
            </a:prstGeom>
            <a:noFill/>
            <a:ln cap="flat" cmpd="sng" w="9525">
              <a:solidFill>
                <a:schemeClr val="accent1"/>
              </a:solidFill>
              <a:prstDash val="solid"/>
              <a:round/>
              <a:headEnd len="med" w="med" type="none"/>
              <a:tailEnd len="med" w="med" type="none"/>
            </a:ln>
          </p:spPr>
        </p:cxnSp>
        <p:cxnSp>
          <p:nvCxnSpPr>
            <p:cNvPr id="201" name="Google Shape;201;p34"/>
            <p:cNvCxnSpPr>
              <a:stCxn id="194" idx="2"/>
              <a:endCxn id="191" idx="0"/>
            </p:cNvCxnSpPr>
            <p:nvPr/>
          </p:nvCxnSpPr>
          <p:spPr>
            <a:xfrm flipH="1">
              <a:off x="6953102" y="601902"/>
              <a:ext cx="955800" cy="3596100"/>
            </a:xfrm>
            <a:prstGeom prst="straightConnector1">
              <a:avLst/>
            </a:prstGeom>
            <a:noFill/>
            <a:ln cap="flat" cmpd="sng" w="9525">
              <a:solidFill>
                <a:schemeClr val="accent1"/>
              </a:solidFill>
              <a:prstDash val="solid"/>
              <a:round/>
              <a:headEnd len="med" w="med" type="none"/>
              <a:tailEnd len="med" w="med" type="none"/>
            </a:ln>
          </p:spPr>
        </p:cxnSp>
      </p:grpSp>
      <p:cxnSp>
        <p:nvCxnSpPr>
          <p:cNvPr id="202" name="Google Shape;202;p34"/>
          <p:cNvCxnSpPr>
            <a:stCxn id="187" idx="3"/>
            <a:endCxn id="191" idx="0"/>
          </p:cNvCxnSpPr>
          <p:nvPr/>
        </p:nvCxnSpPr>
        <p:spPr>
          <a:xfrm>
            <a:off x="5422325" y="2623700"/>
            <a:ext cx="1530600" cy="1574400"/>
          </a:xfrm>
          <a:prstGeom prst="straightConnector1">
            <a:avLst/>
          </a:prstGeom>
          <a:noFill/>
          <a:ln cap="flat" cmpd="sng" w="9525">
            <a:solidFill>
              <a:schemeClr val="accent1"/>
            </a:solidFill>
            <a:prstDash val="solid"/>
            <a:round/>
            <a:headEnd len="med" w="med" type="none"/>
            <a:tailEnd len="med" w="med" type="none"/>
          </a:ln>
        </p:spPr>
      </p:cxnSp>
      <p:sp>
        <p:nvSpPr>
          <p:cNvPr id="203" name="Google Shape;203;p34"/>
          <p:cNvSpPr txBox="1"/>
          <p:nvPr/>
        </p:nvSpPr>
        <p:spPr>
          <a:xfrm>
            <a:off x="713225" y="292725"/>
            <a:ext cx="494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400">
                <a:solidFill>
                  <a:schemeClr val="lt1"/>
                </a:solidFill>
                <a:latin typeface="Bai Jamjuree SemiBold"/>
                <a:ea typeface="Bai Jamjuree SemiBold"/>
                <a:cs typeface="Bai Jamjuree SemiBold"/>
                <a:sym typeface="Bai Jamjuree SemiBold"/>
              </a:rPr>
              <a:t>SC1015</a:t>
            </a:r>
            <a:endParaRPr>
              <a:latin typeface="Raleway"/>
              <a:ea typeface="Raleway"/>
              <a:cs typeface="Raleway"/>
              <a:sym typeface="Raleway"/>
            </a:endParaRPr>
          </a:p>
        </p:txBody>
      </p:sp>
      <p:sp>
        <p:nvSpPr>
          <p:cNvPr id="204" name="Google Shape;204;p34"/>
          <p:cNvSpPr txBox="1"/>
          <p:nvPr/>
        </p:nvSpPr>
        <p:spPr>
          <a:xfrm>
            <a:off x="798125" y="4023800"/>
            <a:ext cx="3740700" cy="75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Raleway"/>
                <a:ea typeface="Raleway"/>
                <a:cs typeface="Raleway"/>
                <a:sym typeface="Raleway"/>
              </a:rPr>
              <a:t>Wong Zi Jun U2221712A</a:t>
            </a:r>
            <a:endParaRPr sz="1200">
              <a:solidFill>
                <a:schemeClr val="lt1"/>
              </a:solidFill>
              <a:latin typeface="Raleway"/>
              <a:ea typeface="Raleway"/>
              <a:cs typeface="Raleway"/>
              <a:sym typeface="Raleway"/>
            </a:endParaRPr>
          </a:p>
          <a:p>
            <a:pPr indent="0" lvl="0" marL="0" rtl="0" algn="l">
              <a:spcBef>
                <a:spcPts val="1600"/>
              </a:spcBef>
              <a:spcAft>
                <a:spcPts val="1600"/>
              </a:spcAft>
              <a:buNone/>
            </a:pPr>
            <a:r>
              <a:rPr lang="en-GB" sz="1200">
                <a:solidFill>
                  <a:schemeClr val="lt1"/>
                </a:solidFill>
                <a:latin typeface="Raleway"/>
                <a:ea typeface="Raleway"/>
                <a:cs typeface="Raleway"/>
                <a:sym typeface="Raleway"/>
              </a:rPr>
              <a:t>Vithun Natesh Balakathiravan U2221650C</a:t>
            </a:r>
            <a:endParaRPr sz="120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3"/>
          <p:cNvPicPr preferRelativeResize="0"/>
          <p:nvPr/>
        </p:nvPicPr>
        <p:blipFill>
          <a:blip r:embed="rId3">
            <a:alphaModFix/>
          </a:blip>
          <a:stretch>
            <a:fillRect/>
          </a:stretch>
        </p:blipFill>
        <p:spPr>
          <a:xfrm>
            <a:off x="152400" y="2821575"/>
            <a:ext cx="8839200" cy="2262511"/>
          </a:xfrm>
          <a:prstGeom prst="rect">
            <a:avLst/>
          </a:prstGeom>
          <a:noFill/>
          <a:ln>
            <a:noFill/>
          </a:ln>
        </p:spPr>
      </p:pic>
      <p:sp>
        <p:nvSpPr>
          <p:cNvPr id="307" name="Google Shape;307;p43"/>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308" name="Google Shape;308;p43"/>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sp>
        <p:nvSpPr>
          <p:cNvPr id="309" name="Google Shape;309;p43"/>
          <p:cNvSpPr txBox="1"/>
          <p:nvPr/>
        </p:nvSpPr>
        <p:spPr>
          <a:xfrm>
            <a:off x="265600" y="1316800"/>
            <a:ext cx="872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aleway"/>
                <a:ea typeface="Raleway"/>
                <a:cs typeface="Raleway"/>
                <a:sym typeface="Raleway"/>
              </a:rPr>
              <a:t>We </a:t>
            </a:r>
            <a:r>
              <a:rPr lang="en-GB">
                <a:solidFill>
                  <a:srgbClr val="93C47D"/>
                </a:solidFill>
                <a:latin typeface="Raleway"/>
                <a:ea typeface="Raleway"/>
                <a:cs typeface="Raleway"/>
                <a:sym typeface="Raleway"/>
              </a:rPr>
              <a:t>learnt</a:t>
            </a:r>
            <a:r>
              <a:rPr lang="en-GB">
                <a:solidFill>
                  <a:schemeClr val="lt1"/>
                </a:solidFill>
                <a:latin typeface="Raleway"/>
                <a:ea typeface="Raleway"/>
                <a:cs typeface="Raleway"/>
                <a:sym typeface="Raleway"/>
              </a:rPr>
              <a:t> and applied one-hot encoding on the categorical variables using </a:t>
            </a:r>
            <a:r>
              <a:rPr lang="en-GB">
                <a:solidFill>
                  <a:srgbClr val="6D9EEB"/>
                </a:solidFill>
                <a:latin typeface="Raleway"/>
                <a:ea typeface="Raleway"/>
                <a:cs typeface="Raleway"/>
                <a:sym typeface="Raleway"/>
              </a:rPr>
              <a:t>MinMaxScaler</a:t>
            </a:r>
            <a:r>
              <a:rPr lang="en-GB">
                <a:solidFill>
                  <a:schemeClr val="lt1"/>
                </a:solidFill>
                <a:latin typeface="Raleway"/>
                <a:ea typeface="Raleway"/>
                <a:cs typeface="Raleway"/>
                <a:sym typeface="Raleway"/>
              </a:rPr>
              <a:t> - transform categories into numerical form to easily input into models and improve prediction accuracy</a:t>
            </a:r>
            <a:endParaRPr>
              <a:solidFill>
                <a:schemeClr val="lt1"/>
              </a:solidFill>
              <a:latin typeface="Raleway"/>
              <a:ea typeface="Raleway"/>
              <a:cs typeface="Raleway"/>
              <a:sym typeface="Raleway"/>
            </a:endParaRPr>
          </a:p>
        </p:txBody>
      </p:sp>
      <p:sp>
        <p:nvSpPr>
          <p:cNvPr id="310" name="Google Shape;310;p43"/>
          <p:cNvSpPr txBox="1"/>
          <p:nvPr/>
        </p:nvSpPr>
        <p:spPr>
          <a:xfrm>
            <a:off x="241500" y="2081975"/>
            <a:ext cx="86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aleway"/>
                <a:ea typeface="Raleway"/>
                <a:cs typeface="Raleway"/>
                <a:sym typeface="Raleway"/>
              </a:rPr>
              <a:t>Then, create 2 dataframes - one with t</a:t>
            </a:r>
            <a:r>
              <a:rPr lang="en-GB">
                <a:solidFill>
                  <a:schemeClr val="lt1"/>
                </a:solidFill>
                <a:latin typeface="Raleway"/>
                <a:ea typeface="Raleway"/>
                <a:cs typeface="Raleway"/>
                <a:sym typeface="Raleway"/>
              </a:rPr>
              <a:t>arget variable, and other </a:t>
            </a:r>
            <a:r>
              <a:rPr lang="en-GB">
                <a:solidFill>
                  <a:schemeClr val="lt1"/>
                </a:solidFill>
                <a:latin typeface="Raleway"/>
                <a:ea typeface="Raleway"/>
                <a:cs typeface="Raleway"/>
                <a:sym typeface="Raleway"/>
              </a:rPr>
              <a:t>with predictors </a:t>
            </a:r>
            <a:endParaRPr>
              <a:solidFill>
                <a:schemeClr val="lt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316" name="Google Shape;316;p44"/>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17" name="Google Shape;317;p44"/>
          <p:cNvPicPr preferRelativeResize="0"/>
          <p:nvPr/>
        </p:nvPicPr>
        <p:blipFill>
          <a:blip r:embed="rId3">
            <a:alphaModFix/>
          </a:blip>
          <a:stretch>
            <a:fillRect/>
          </a:stretch>
        </p:blipFill>
        <p:spPr>
          <a:xfrm>
            <a:off x="152400" y="3097625"/>
            <a:ext cx="8839200" cy="1931050"/>
          </a:xfrm>
          <a:prstGeom prst="rect">
            <a:avLst/>
          </a:prstGeom>
          <a:noFill/>
          <a:ln>
            <a:noFill/>
          </a:ln>
        </p:spPr>
      </p:pic>
      <p:sp>
        <p:nvSpPr>
          <p:cNvPr id="318" name="Google Shape;318;p44"/>
          <p:cNvSpPr txBox="1"/>
          <p:nvPr/>
        </p:nvSpPr>
        <p:spPr>
          <a:xfrm>
            <a:off x="265600" y="1393600"/>
            <a:ext cx="793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aleway"/>
                <a:ea typeface="Raleway"/>
                <a:cs typeface="Raleway"/>
                <a:sym typeface="Raleway"/>
              </a:rPr>
              <a:t>We split the data 8:2, train and test data using </a:t>
            </a:r>
            <a:r>
              <a:rPr lang="en-GB">
                <a:solidFill>
                  <a:srgbClr val="6D9EEB"/>
                </a:solidFill>
                <a:latin typeface="Raleway"/>
                <a:ea typeface="Raleway"/>
                <a:cs typeface="Raleway"/>
                <a:sym typeface="Raleway"/>
              </a:rPr>
              <a:t>train_test_split. </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prevents model from overfitting if we were to train and test on the same data set.</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Validate our model with different data</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flipH="1">
            <a:off x="1467425" y="353800"/>
            <a:ext cx="6539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24" name="Google Shape;324;p45"/>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25" name="Google Shape;325;p45"/>
          <p:cNvPicPr preferRelativeResize="0"/>
          <p:nvPr/>
        </p:nvPicPr>
        <p:blipFill>
          <a:blip r:embed="rId3">
            <a:alphaModFix/>
          </a:blip>
          <a:stretch>
            <a:fillRect/>
          </a:stretch>
        </p:blipFill>
        <p:spPr>
          <a:xfrm>
            <a:off x="4347125" y="1381175"/>
            <a:ext cx="3659700" cy="3183650"/>
          </a:xfrm>
          <a:prstGeom prst="rect">
            <a:avLst/>
          </a:prstGeom>
          <a:noFill/>
          <a:ln>
            <a:noFill/>
          </a:ln>
        </p:spPr>
      </p:pic>
      <p:sp>
        <p:nvSpPr>
          <p:cNvPr id="326" name="Google Shape;326;p45"/>
          <p:cNvSpPr txBox="1"/>
          <p:nvPr/>
        </p:nvSpPr>
        <p:spPr>
          <a:xfrm>
            <a:off x="1538475" y="2257350"/>
            <a:ext cx="37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27" name="Google Shape;327;p45"/>
          <p:cNvSpPr txBox="1"/>
          <p:nvPr/>
        </p:nvSpPr>
        <p:spPr>
          <a:xfrm>
            <a:off x="321600" y="2172100"/>
            <a:ext cx="309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328" name="Google Shape;328;p45"/>
          <p:cNvSpPr txBox="1"/>
          <p:nvPr/>
        </p:nvSpPr>
        <p:spPr>
          <a:xfrm>
            <a:off x="265600" y="1381175"/>
            <a:ext cx="3833100" cy="3067200"/>
          </a:xfrm>
          <a:prstGeom prst="rect">
            <a:avLst/>
          </a:prstGeom>
          <a:noFill/>
          <a:ln>
            <a:noFill/>
          </a:ln>
        </p:spPr>
        <p:txBody>
          <a:bodyPr anchorCtr="0" anchor="t" bIns="91425" lIns="91425" spcFirstLastPara="1" rIns="91425" wrap="square" tIns="36000">
            <a:noAutofit/>
          </a:bodyPr>
          <a:lstStyle/>
          <a:p>
            <a:pPr indent="-330200" lvl="0" marL="457200" rtl="0" algn="l">
              <a:lnSpc>
                <a:spcPct val="150000"/>
              </a:lnSpc>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Numeric correlation values against Suicide/100k</a:t>
            </a:r>
            <a:endParaRPr sz="1600">
              <a:solidFill>
                <a:schemeClr val="lt1"/>
              </a:solidFill>
              <a:latin typeface="Raleway"/>
              <a:ea typeface="Raleway"/>
              <a:cs typeface="Raleway"/>
              <a:sym typeface="Raleway"/>
            </a:endParaRPr>
          </a:p>
          <a:p>
            <a:pPr indent="-260000" lvl="1" marL="846000" marR="0" rtl="0" algn="l">
              <a:lnSpc>
                <a:spcPct val="115000"/>
              </a:lnSpc>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No clear correlation present</a:t>
            </a:r>
            <a:endParaRPr sz="1600">
              <a:solidFill>
                <a:schemeClr val="lt1"/>
              </a:solidFill>
              <a:latin typeface="Raleway"/>
              <a:ea typeface="Raleway"/>
              <a:cs typeface="Raleway"/>
              <a:sym typeface="Raleway"/>
            </a:endParaRPr>
          </a:p>
          <a:p>
            <a:pPr indent="-260000" lvl="1" marL="846000" marR="0" rtl="0" algn="l">
              <a:lnSpc>
                <a:spcPct val="115000"/>
              </a:lnSpc>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Population has the highest correlation</a:t>
            </a:r>
            <a:endParaRPr sz="1600">
              <a:solidFill>
                <a:schemeClr val="lt1"/>
              </a:solidFill>
              <a:latin typeface="Raleway"/>
              <a:ea typeface="Raleway"/>
              <a:cs typeface="Raleway"/>
              <a:sym typeface="Raleway"/>
            </a:endParaRPr>
          </a:p>
          <a:p>
            <a:pPr indent="-260000" lvl="1" marL="846000" marR="0" rtl="0" algn="l">
              <a:lnSpc>
                <a:spcPct val="115000"/>
              </a:lnSpc>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population not good indicators once normalised</a:t>
            </a:r>
            <a:endParaRPr sz="1600">
              <a:solidFill>
                <a:schemeClr val="lt1"/>
              </a:solidFill>
              <a:latin typeface="Raleway"/>
              <a:ea typeface="Raleway"/>
              <a:cs typeface="Raleway"/>
              <a:sym typeface="Raleway"/>
            </a:endParaRPr>
          </a:p>
          <a:p>
            <a:pPr indent="-260000" lvl="1" marL="846000" marR="0" rtl="0" algn="l">
              <a:lnSpc>
                <a:spcPct val="115000"/>
              </a:lnSpc>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GDP per capita has weakest correlation</a:t>
            </a:r>
            <a:endParaRPr sz="1600">
              <a:solidFill>
                <a:schemeClr val="lt1"/>
              </a:solidFill>
              <a:latin typeface="Raleway"/>
              <a:ea typeface="Raleway"/>
              <a:cs typeface="Raleway"/>
              <a:sym typeface="Raleway"/>
            </a:endParaRPr>
          </a:p>
          <a:p>
            <a:pPr indent="0" lvl="0" marL="91440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flipH="1">
            <a:off x="1467425" y="353800"/>
            <a:ext cx="6539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34" name="Google Shape;334;p46"/>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35" name="Google Shape;335;p46"/>
          <p:cNvPicPr preferRelativeResize="0"/>
          <p:nvPr/>
        </p:nvPicPr>
        <p:blipFill rotWithShape="1">
          <a:blip r:embed="rId3">
            <a:alphaModFix/>
          </a:blip>
          <a:srcRect b="0" l="0" r="49551" t="0"/>
          <a:stretch/>
        </p:blipFill>
        <p:spPr>
          <a:xfrm>
            <a:off x="5622875" y="1231250"/>
            <a:ext cx="2922950" cy="2784274"/>
          </a:xfrm>
          <a:prstGeom prst="rect">
            <a:avLst/>
          </a:prstGeom>
          <a:noFill/>
          <a:ln>
            <a:noFill/>
          </a:ln>
        </p:spPr>
      </p:pic>
      <p:sp>
        <p:nvSpPr>
          <p:cNvPr id="336" name="Google Shape;336;p46"/>
          <p:cNvSpPr txBox="1"/>
          <p:nvPr/>
        </p:nvSpPr>
        <p:spPr>
          <a:xfrm>
            <a:off x="5622875" y="4015525"/>
            <a:ext cx="1467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FF6B65"/>
                </a:solidFill>
                <a:latin typeface="Raleway"/>
                <a:ea typeface="Raleway"/>
                <a:cs typeface="Raleway"/>
                <a:sym typeface="Raleway"/>
              </a:rPr>
              <a:t>Legend:</a:t>
            </a:r>
            <a:endParaRPr sz="700">
              <a:solidFill>
                <a:srgbClr val="FF6B65"/>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5-14 Years - Generation Z</a:t>
            </a:r>
            <a:endParaRPr sz="700">
              <a:solidFill>
                <a:schemeClr val="lt1"/>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15-24 Years - </a:t>
            </a:r>
            <a:r>
              <a:rPr lang="en-GB" sz="700">
                <a:solidFill>
                  <a:schemeClr val="lt1"/>
                </a:solidFill>
                <a:latin typeface="Raleway"/>
                <a:ea typeface="Raleway"/>
                <a:cs typeface="Raleway"/>
                <a:sym typeface="Raleway"/>
              </a:rPr>
              <a:t>Millennials</a:t>
            </a:r>
            <a:endParaRPr sz="700">
              <a:solidFill>
                <a:schemeClr val="lt1"/>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25-34 Years - Generation X</a:t>
            </a:r>
            <a:endParaRPr sz="700">
              <a:solidFill>
                <a:schemeClr val="lt1"/>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35-54 Years - Boomers</a:t>
            </a:r>
            <a:endParaRPr sz="700">
              <a:solidFill>
                <a:schemeClr val="lt1"/>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55-74 Years - Silent</a:t>
            </a:r>
            <a:endParaRPr sz="700">
              <a:solidFill>
                <a:schemeClr val="lt1"/>
              </a:solidFill>
              <a:latin typeface="Raleway"/>
              <a:ea typeface="Raleway"/>
              <a:cs typeface="Raleway"/>
              <a:sym typeface="Raleway"/>
            </a:endParaRPr>
          </a:p>
          <a:p>
            <a:pPr indent="0" lvl="0" marL="0" rtl="0" algn="l">
              <a:spcBef>
                <a:spcPts val="0"/>
              </a:spcBef>
              <a:spcAft>
                <a:spcPts val="0"/>
              </a:spcAft>
              <a:buNone/>
            </a:pPr>
            <a:r>
              <a:rPr lang="en-GB" sz="700">
                <a:solidFill>
                  <a:schemeClr val="lt1"/>
                </a:solidFill>
                <a:latin typeface="Raleway"/>
                <a:ea typeface="Raleway"/>
                <a:cs typeface="Raleway"/>
                <a:sym typeface="Raleway"/>
              </a:rPr>
              <a:t>75++ Years - G.I. Generation</a:t>
            </a:r>
            <a:endParaRPr sz="700">
              <a:solidFill>
                <a:schemeClr val="lt1"/>
              </a:solidFill>
              <a:latin typeface="Raleway"/>
              <a:ea typeface="Raleway"/>
              <a:cs typeface="Raleway"/>
              <a:sym typeface="Raleway"/>
            </a:endParaRPr>
          </a:p>
          <a:p>
            <a:pPr indent="0" lvl="0" marL="0" rtl="0" algn="l">
              <a:spcBef>
                <a:spcPts val="0"/>
              </a:spcBef>
              <a:spcAft>
                <a:spcPts val="0"/>
              </a:spcAft>
              <a:buNone/>
            </a:pPr>
            <a:r>
              <a:t/>
            </a:r>
            <a:endParaRPr sz="700">
              <a:solidFill>
                <a:schemeClr val="lt1"/>
              </a:solidFill>
              <a:latin typeface="Raleway"/>
              <a:ea typeface="Raleway"/>
              <a:cs typeface="Raleway"/>
              <a:sym typeface="Raleway"/>
            </a:endParaRPr>
          </a:p>
          <a:p>
            <a:pPr indent="0" lvl="0" marL="0" rtl="0" algn="l">
              <a:spcBef>
                <a:spcPts val="0"/>
              </a:spcBef>
              <a:spcAft>
                <a:spcPts val="0"/>
              </a:spcAft>
              <a:buNone/>
            </a:pPr>
            <a:r>
              <a:t/>
            </a:r>
            <a:endParaRPr sz="700">
              <a:latin typeface="Raleway"/>
              <a:ea typeface="Raleway"/>
              <a:cs typeface="Raleway"/>
              <a:sym typeface="Raleway"/>
            </a:endParaRPr>
          </a:p>
        </p:txBody>
      </p:sp>
      <p:pic>
        <p:nvPicPr>
          <p:cNvPr id="337" name="Google Shape;337;p46"/>
          <p:cNvPicPr preferRelativeResize="0"/>
          <p:nvPr/>
        </p:nvPicPr>
        <p:blipFill>
          <a:blip r:embed="rId4">
            <a:alphaModFix/>
          </a:blip>
          <a:stretch>
            <a:fillRect/>
          </a:stretch>
        </p:blipFill>
        <p:spPr>
          <a:xfrm>
            <a:off x="265601" y="2794281"/>
            <a:ext cx="4758800" cy="2218620"/>
          </a:xfrm>
          <a:prstGeom prst="rect">
            <a:avLst/>
          </a:prstGeom>
          <a:noFill/>
          <a:ln>
            <a:noFill/>
          </a:ln>
        </p:spPr>
      </p:pic>
      <p:sp>
        <p:nvSpPr>
          <p:cNvPr id="338" name="Google Shape;338;p46"/>
          <p:cNvSpPr txBox="1"/>
          <p:nvPr/>
        </p:nvSpPr>
        <p:spPr>
          <a:xfrm>
            <a:off x="265600" y="1342725"/>
            <a:ext cx="5565000" cy="1024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chemeClr val="lt1"/>
              </a:buClr>
              <a:buSzPts val="1400"/>
              <a:buFont typeface="Raleway"/>
              <a:buChar char="❖"/>
            </a:pPr>
            <a:r>
              <a:rPr lang="en-GB">
                <a:solidFill>
                  <a:schemeClr val="lt1"/>
                </a:solidFill>
                <a:latin typeface="Raleway"/>
                <a:ea typeface="Raleway"/>
                <a:cs typeface="Raleway"/>
                <a:sym typeface="Raleway"/>
              </a:rPr>
              <a:t>From the data, it can be seen that as age increases, suicide/100K increases</a:t>
            </a:r>
            <a:endParaRPr>
              <a:solidFill>
                <a:schemeClr val="lt1"/>
              </a:solidFill>
              <a:latin typeface="Raleway"/>
              <a:ea typeface="Raleway"/>
              <a:cs typeface="Raleway"/>
              <a:sym typeface="Raleway"/>
            </a:endParaRPr>
          </a:p>
          <a:p>
            <a:pPr indent="-317500" lvl="0" marL="457200" rtl="0" algn="l">
              <a:lnSpc>
                <a:spcPct val="115000"/>
              </a:lnSpc>
              <a:spcBef>
                <a:spcPts val="1000"/>
              </a:spcBef>
              <a:spcAft>
                <a:spcPts val="0"/>
              </a:spcAft>
              <a:buClr>
                <a:schemeClr val="lt1"/>
              </a:buClr>
              <a:buSzPts val="1400"/>
              <a:buFont typeface="Raleway"/>
              <a:buChar char="❖"/>
            </a:pPr>
            <a:r>
              <a:rPr lang="en-GB">
                <a:solidFill>
                  <a:schemeClr val="lt1"/>
                </a:solidFill>
                <a:latin typeface="Raleway"/>
                <a:ea typeface="Raleway"/>
                <a:cs typeface="Raleway"/>
                <a:sym typeface="Raleway"/>
              </a:rPr>
              <a:t>Suicide rate seem to be correlated to Age</a:t>
            </a:r>
            <a:endParaRPr>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flipH="1">
            <a:off x="1467425" y="353800"/>
            <a:ext cx="6539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44" name="Google Shape;344;p47"/>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45" name="Google Shape;345;p47"/>
          <p:cNvPicPr preferRelativeResize="0"/>
          <p:nvPr/>
        </p:nvPicPr>
        <p:blipFill rotWithShape="1">
          <a:blip r:embed="rId3">
            <a:alphaModFix/>
          </a:blip>
          <a:srcRect b="0" l="0" r="47889" t="0"/>
          <a:stretch/>
        </p:blipFill>
        <p:spPr>
          <a:xfrm>
            <a:off x="5333450" y="1159550"/>
            <a:ext cx="3112398" cy="1749424"/>
          </a:xfrm>
          <a:prstGeom prst="rect">
            <a:avLst/>
          </a:prstGeom>
          <a:noFill/>
          <a:ln>
            <a:noFill/>
          </a:ln>
        </p:spPr>
      </p:pic>
      <p:pic>
        <p:nvPicPr>
          <p:cNvPr id="346" name="Google Shape;346;p47"/>
          <p:cNvPicPr preferRelativeResize="0"/>
          <p:nvPr/>
        </p:nvPicPr>
        <p:blipFill>
          <a:blip r:embed="rId4">
            <a:alphaModFix/>
          </a:blip>
          <a:stretch>
            <a:fillRect/>
          </a:stretch>
        </p:blipFill>
        <p:spPr>
          <a:xfrm>
            <a:off x="5333450" y="3061250"/>
            <a:ext cx="3112400" cy="1749425"/>
          </a:xfrm>
          <a:prstGeom prst="rect">
            <a:avLst/>
          </a:prstGeom>
          <a:noFill/>
          <a:ln>
            <a:noFill/>
          </a:ln>
        </p:spPr>
      </p:pic>
      <p:sp>
        <p:nvSpPr>
          <p:cNvPr id="347" name="Google Shape;347;p47"/>
          <p:cNvSpPr txBox="1"/>
          <p:nvPr/>
        </p:nvSpPr>
        <p:spPr>
          <a:xfrm>
            <a:off x="265600" y="1661100"/>
            <a:ext cx="4719000" cy="214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lt1"/>
              </a:solidFill>
              <a:latin typeface="Raleway"/>
              <a:ea typeface="Raleway"/>
              <a:cs typeface="Raleway"/>
              <a:sym typeface="Raleway"/>
            </a:endParaRPr>
          </a:p>
          <a:p>
            <a:pPr indent="-317500" lvl="0" marL="457200" rtl="0" algn="l">
              <a:lnSpc>
                <a:spcPct val="20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Males are ~4x more likely to commit suicide.</a:t>
            </a:r>
            <a:endParaRPr>
              <a:solidFill>
                <a:schemeClr val="lt1"/>
              </a:solidFill>
              <a:latin typeface="Raleway"/>
              <a:ea typeface="Raleway"/>
              <a:cs typeface="Raleway"/>
              <a:sym typeface="Raleway"/>
            </a:endParaRPr>
          </a:p>
          <a:p>
            <a:pPr indent="-317500" lvl="0" marL="457200" rtl="0" algn="l">
              <a:lnSpc>
                <a:spcPct val="20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Possibly due to social construct.</a:t>
            </a:r>
            <a:endParaRPr>
              <a:solidFill>
                <a:schemeClr val="lt1"/>
              </a:solidFill>
              <a:latin typeface="Raleway"/>
              <a:ea typeface="Raleway"/>
              <a:cs typeface="Raleway"/>
              <a:sym typeface="Raleway"/>
            </a:endParaRPr>
          </a:p>
          <a:p>
            <a:pPr indent="-317500" lvl="0" marL="457200" rtl="0" algn="l">
              <a:lnSpc>
                <a:spcPct val="20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This trend is consistent over the years.</a:t>
            </a:r>
            <a:endParaRPr>
              <a:solidFill>
                <a:schemeClr val="lt1"/>
              </a:solidFill>
              <a:latin typeface="Raleway"/>
              <a:ea typeface="Raleway"/>
              <a:cs typeface="Raleway"/>
              <a:sym typeface="Raleway"/>
            </a:endParaRPr>
          </a:p>
          <a:p>
            <a:pPr indent="0" lvl="0" marL="457200" rtl="0" algn="l">
              <a:lnSpc>
                <a:spcPct val="115000"/>
              </a:lnSpc>
              <a:spcBef>
                <a:spcPts val="100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flipH="1">
            <a:off x="1467425" y="353800"/>
            <a:ext cx="6539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53" name="Google Shape;353;p48"/>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54" name="Google Shape;354;p48"/>
          <p:cNvPicPr preferRelativeResize="0"/>
          <p:nvPr/>
        </p:nvPicPr>
        <p:blipFill>
          <a:blip r:embed="rId3">
            <a:alphaModFix/>
          </a:blip>
          <a:stretch>
            <a:fillRect/>
          </a:stretch>
        </p:blipFill>
        <p:spPr>
          <a:xfrm>
            <a:off x="5070450" y="1289675"/>
            <a:ext cx="3428298" cy="3733325"/>
          </a:xfrm>
          <a:prstGeom prst="rect">
            <a:avLst/>
          </a:prstGeom>
          <a:noFill/>
          <a:ln>
            <a:noFill/>
          </a:ln>
        </p:spPr>
      </p:pic>
      <p:pic>
        <p:nvPicPr>
          <p:cNvPr id="355" name="Google Shape;355;p48"/>
          <p:cNvPicPr preferRelativeResize="0"/>
          <p:nvPr/>
        </p:nvPicPr>
        <p:blipFill>
          <a:blip r:embed="rId4">
            <a:alphaModFix/>
          </a:blip>
          <a:stretch>
            <a:fillRect/>
          </a:stretch>
        </p:blipFill>
        <p:spPr>
          <a:xfrm>
            <a:off x="452975" y="3242450"/>
            <a:ext cx="4193725" cy="1780550"/>
          </a:xfrm>
          <a:prstGeom prst="rect">
            <a:avLst/>
          </a:prstGeom>
          <a:noFill/>
          <a:ln>
            <a:noFill/>
          </a:ln>
        </p:spPr>
      </p:pic>
      <p:sp>
        <p:nvSpPr>
          <p:cNvPr id="356" name="Google Shape;356;p48"/>
          <p:cNvSpPr txBox="1"/>
          <p:nvPr/>
        </p:nvSpPr>
        <p:spPr>
          <a:xfrm>
            <a:off x="265600" y="1289675"/>
            <a:ext cx="37407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Europe, Asia and America have similar number of countries in data.</a:t>
            </a:r>
            <a:endParaRPr>
              <a:solidFill>
                <a:schemeClr val="lt1"/>
              </a:solidFill>
              <a:latin typeface="Raleway"/>
              <a:ea typeface="Raleway"/>
              <a:cs typeface="Raleway"/>
              <a:sym typeface="Raleway"/>
            </a:endParaRPr>
          </a:p>
          <a:p>
            <a:pPr indent="0" lvl="0" marL="457200" rtl="0" algn="l">
              <a:lnSpc>
                <a:spcPct val="115000"/>
              </a:lnSpc>
              <a:spcBef>
                <a:spcPts val="0"/>
              </a:spcBef>
              <a:spcAft>
                <a:spcPts val="0"/>
              </a:spcAft>
              <a:buNone/>
            </a:pPr>
            <a:r>
              <a:t/>
            </a:r>
            <a:endParaRPr>
              <a:solidFill>
                <a:schemeClr val="lt1"/>
              </a:solidFill>
              <a:latin typeface="Raleway"/>
              <a:ea typeface="Raleway"/>
              <a:cs typeface="Raleway"/>
              <a:sym typeface="Raleway"/>
            </a:endParaRPr>
          </a:p>
          <a:p>
            <a:pPr indent="-317500" lvl="0" marL="457200" rtl="0" algn="l">
              <a:lnSpc>
                <a:spcPct val="115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Europe seems to have highest suicide rates</a:t>
            </a:r>
            <a:endParaRPr>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flipH="1">
            <a:off x="1467425" y="353800"/>
            <a:ext cx="6539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62" name="Google Shape;362;p49"/>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363" name="Google Shape;363;p49"/>
          <p:cNvPicPr preferRelativeResize="0"/>
          <p:nvPr/>
        </p:nvPicPr>
        <p:blipFill>
          <a:blip r:embed="rId3">
            <a:alphaModFix/>
          </a:blip>
          <a:stretch>
            <a:fillRect/>
          </a:stretch>
        </p:blipFill>
        <p:spPr>
          <a:xfrm>
            <a:off x="4237525" y="1465025"/>
            <a:ext cx="4405526" cy="3013626"/>
          </a:xfrm>
          <a:prstGeom prst="rect">
            <a:avLst/>
          </a:prstGeom>
          <a:noFill/>
          <a:ln>
            <a:noFill/>
          </a:ln>
        </p:spPr>
      </p:pic>
      <p:sp>
        <p:nvSpPr>
          <p:cNvPr id="364" name="Google Shape;364;p49"/>
          <p:cNvSpPr txBox="1"/>
          <p:nvPr/>
        </p:nvSpPr>
        <p:spPr>
          <a:xfrm>
            <a:off x="489600" y="1465025"/>
            <a:ext cx="2922600" cy="1258500"/>
          </a:xfrm>
          <a:prstGeom prst="rect">
            <a:avLst/>
          </a:prstGeom>
          <a:noFill/>
          <a:ln>
            <a:noFill/>
          </a:ln>
        </p:spPr>
        <p:txBody>
          <a:bodyPr anchorCtr="0" anchor="t" bIns="91425" lIns="90000" spcFirstLastPara="1" rIns="91425" wrap="square" tIns="91425">
            <a:spAutoFit/>
          </a:bodyPr>
          <a:lstStyle/>
          <a:p>
            <a:pPr indent="-330200" lvl="0" marL="457200" rtl="0" algn="l">
              <a:lnSpc>
                <a:spcPct val="115000"/>
              </a:lnSpc>
              <a:spcBef>
                <a:spcPts val="1000"/>
              </a:spcBef>
              <a:spcAft>
                <a:spcPts val="0"/>
              </a:spcAft>
              <a:buClr>
                <a:srgbClr val="B6D7A8"/>
              </a:buClr>
              <a:buSzPts val="1600"/>
              <a:buFont typeface="Raleway"/>
              <a:buChar char="❖"/>
            </a:pPr>
            <a:r>
              <a:rPr lang="en-GB" sz="2000">
                <a:solidFill>
                  <a:srgbClr val="B6D7A8"/>
                </a:solidFill>
                <a:latin typeface="Raleway"/>
                <a:ea typeface="Raleway"/>
                <a:cs typeface="Raleway"/>
                <a:sym typeface="Raleway"/>
              </a:rPr>
              <a:t>Using Geopandas </a:t>
            </a:r>
            <a:endParaRPr>
              <a:solidFill>
                <a:schemeClr val="lt1"/>
              </a:solidFill>
              <a:latin typeface="Raleway"/>
              <a:ea typeface="Raleway"/>
              <a:cs typeface="Raleway"/>
              <a:sym typeface="Raleway"/>
            </a:endParaRPr>
          </a:p>
          <a:p>
            <a:pPr indent="-355299" lvl="1" marL="626399" marR="0" rtl="0" algn="l">
              <a:lnSpc>
                <a:spcPct val="115000"/>
              </a:lnSpc>
              <a:spcBef>
                <a:spcPts val="1000"/>
              </a:spcBef>
              <a:spcAft>
                <a:spcPts val="0"/>
              </a:spcAft>
              <a:buClr>
                <a:schemeClr val="lt1"/>
              </a:buClr>
              <a:buSzPts val="1400"/>
              <a:buFont typeface="Raleway"/>
              <a:buChar char="➢"/>
            </a:pPr>
            <a:r>
              <a:rPr lang="en-GB">
                <a:solidFill>
                  <a:schemeClr val="lt1"/>
                </a:solidFill>
                <a:latin typeface="Raleway"/>
                <a:ea typeface="Raleway"/>
                <a:cs typeface="Raleway"/>
                <a:sym typeface="Raleway"/>
              </a:rPr>
              <a:t>A better visualisation tool: </a:t>
            </a:r>
            <a:endParaRPr>
              <a:solidFill>
                <a:schemeClr val="lt1"/>
              </a:solidFill>
              <a:latin typeface="Raleway"/>
              <a:ea typeface="Raleway"/>
              <a:cs typeface="Raleway"/>
              <a:sym typeface="Raleway"/>
            </a:endParaRPr>
          </a:p>
          <a:p>
            <a:pPr indent="-266399" lvl="0" marL="626399" marR="0" rtl="0" algn="l">
              <a:lnSpc>
                <a:spcPct val="115000"/>
              </a:lnSpc>
              <a:spcBef>
                <a:spcPts val="1000"/>
              </a:spcBef>
              <a:spcAft>
                <a:spcPts val="0"/>
              </a:spcAft>
              <a:buNone/>
            </a:pPr>
            <a:r>
              <a:rPr lang="en-GB">
                <a:solidFill>
                  <a:schemeClr val="lt1"/>
                </a:solidFill>
                <a:latin typeface="Raleway"/>
                <a:ea typeface="Raleway"/>
                <a:cs typeface="Raleway"/>
                <a:sym typeface="Raleway"/>
              </a:rPr>
              <a:t>A choropleth map</a:t>
            </a:r>
            <a:endParaRPr>
              <a:solidFill>
                <a:schemeClr val="lt1"/>
              </a:solidFill>
              <a:latin typeface="Raleway"/>
              <a:ea typeface="Raleway"/>
              <a:cs typeface="Raleway"/>
              <a:sym typeface="Raleway"/>
            </a:endParaRPr>
          </a:p>
        </p:txBody>
      </p:sp>
      <p:sp>
        <p:nvSpPr>
          <p:cNvPr id="365" name="Google Shape;365;p49"/>
          <p:cNvSpPr txBox="1"/>
          <p:nvPr/>
        </p:nvSpPr>
        <p:spPr>
          <a:xfrm>
            <a:off x="489600" y="2922450"/>
            <a:ext cx="3579900" cy="2345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rgbClr val="B6D7A8"/>
              </a:buClr>
              <a:buSzPts val="1600"/>
              <a:buFont typeface="Raleway"/>
              <a:buChar char="❖"/>
            </a:pPr>
            <a:r>
              <a:rPr lang="en-GB" sz="2000">
                <a:solidFill>
                  <a:srgbClr val="B6D7A8"/>
                </a:solidFill>
                <a:latin typeface="Raleway"/>
                <a:ea typeface="Raleway"/>
                <a:cs typeface="Raleway"/>
                <a:sym typeface="Raleway"/>
              </a:rPr>
              <a:t>Considerations</a:t>
            </a:r>
            <a:r>
              <a:rPr lang="en-GB">
                <a:solidFill>
                  <a:schemeClr val="lt1"/>
                </a:solidFill>
                <a:latin typeface="Raleway"/>
                <a:ea typeface="Raleway"/>
                <a:cs typeface="Raleway"/>
                <a:sym typeface="Raleway"/>
              </a:rPr>
              <a:t> </a:t>
            </a:r>
            <a:endParaRPr>
              <a:solidFill>
                <a:schemeClr val="lt1"/>
              </a:solidFill>
              <a:latin typeface="Raleway"/>
              <a:ea typeface="Raleway"/>
              <a:cs typeface="Raleway"/>
              <a:sym typeface="Raleway"/>
            </a:endParaRPr>
          </a:p>
          <a:p>
            <a:pPr indent="-319300" lvl="1" marL="594000" rtl="0" algn="l">
              <a:lnSpc>
                <a:spcPct val="115000"/>
              </a:lnSpc>
              <a:spcBef>
                <a:spcPts val="1000"/>
              </a:spcBef>
              <a:spcAft>
                <a:spcPts val="0"/>
              </a:spcAft>
              <a:buClr>
                <a:schemeClr val="lt1"/>
              </a:buClr>
              <a:buSzPts val="1400"/>
              <a:buFont typeface="Raleway"/>
              <a:buChar char="➢"/>
            </a:pPr>
            <a:r>
              <a:rPr lang="en-GB">
                <a:solidFill>
                  <a:schemeClr val="lt1"/>
                </a:solidFill>
                <a:latin typeface="Raleway"/>
                <a:ea typeface="Raleway"/>
                <a:cs typeface="Raleway"/>
                <a:sym typeface="Raleway"/>
              </a:rPr>
              <a:t>Lack of data in Africa, Asia. </a:t>
            </a:r>
            <a:endParaRPr>
              <a:solidFill>
                <a:schemeClr val="lt1"/>
              </a:solidFill>
              <a:latin typeface="Raleway"/>
              <a:ea typeface="Raleway"/>
              <a:cs typeface="Raleway"/>
              <a:sym typeface="Raleway"/>
            </a:endParaRPr>
          </a:p>
          <a:p>
            <a:pPr indent="-319300" lvl="1" marL="594000" rtl="0" algn="l">
              <a:lnSpc>
                <a:spcPct val="115000"/>
              </a:lnSpc>
              <a:spcBef>
                <a:spcPts val="1000"/>
              </a:spcBef>
              <a:spcAft>
                <a:spcPts val="0"/>
              </a:spcAft>
              <a:buClr>
                <a:schemeClr val="lt1"/>
              </a:buClr>
              <a:buSzPts val="1400"/>
              <a:buFont typeface="Raleway"/>
              <a:buChar char="➢"/>
            </a:pPr>
            <a:r>
              <a:rPr lang="en-GB">
                <a:solidFill>
                  <a:schemeClr val="lt1"/>
                </a:solidFill>
                <a:latin typeface="Raleway"/>
                <a:ea typeface="Raleway"/>
                <a:cs typeface="Raleway"/>
                <a:sym typeface="Raleway"/>
              </a:rPr>
              <a:t>Future models are not representative of these continents</a:t>
            </a:r>
            <a:endParaRPr>
              <a:solidFill>
                <a:schemeClr val="lt1"/>
              </a:solidFill>
              <a:latin typeface="Raleway"/>
              <a:ea typeface="Raleway"/>
              <a:cs typeface="Raleway"/>
              <a:sym typeface="Raleway"/>
            </a:endParaRPr>
          </a:p>
          <a:p>
            <a:pPr indent="-230399" lvl="0" marL="824400" rtl="0" algn="l">
              <a:lnSpc>
                <a:spcPct val="115000"/>
              </a:lnSpc>
              <a:spcBef>
                <a:spcPts val="1000"/>
              </a:spcBef>
              <a:spcAft>
                <a:spcPts val="0"/>
              </a:spcAft>
              <a:buNone/>
            </a:pPr>
            <a:r>
              <a:t/>
            </a:r>
            <a:endParaRPr>
              <a:solidFill>
                <a:schemeClr val="lt1"/>
              </a:solidFill>
              <a:latin typeface="Raleway"/>
              <a:ea typeface="Raleway"/>
              <a:cs typeface="Raleway"/>
              <a:sym typeface="Raleway"/>
            </a:endParaRPr>
          </a:p>
          <a:p>
            <a:pPr indent="0" lvl="0" marL="91440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371" name="Google Shape;371;p50"/>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03</a:t>
            </a:r>
            <a:endParaRPr sz="3100"/>
          </a:p>
        </p:txBody>
      </p:sp>
      <p:sp>
        <p:nvSpPr>
          <p:cNvPr id="372" name="Google Shape;372;p50"/>
          <p:cNvSpPr txBox="1"/>
          <p:nvPr/>
        </p:nvSpPr>
        <p:spPr>
          <a:xfrm>
            <a:off x="265600" y="1146825"/>
            <a:ext cx="6355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DD7E6B"/>
              </a:solidFill>
              <a:latin typeface="Raleway"/>
              <a:ea typeface="Raleway"/>
              <a:cs typeface="Raleway"/>
              <a:sym typeface="Raleway"/>
            </a:endParaRPr>
          </a:p>
          <a:p>
            <a:pPr indent="0" lvl="0" marL="0" rtl="0" algn="l">
              <a:spcBef>
                <a:spcPts val="0"/>
              </a:spcBef>
              <a:spcAft>
                <a:spcPts val="0"/>
              </a:spcAft>
              <a:buNone/>
            </a:pPr>
            <a:r>
              <a:rPr lang="en-GB">
                <a:solidFill>
                  <a:srgbClr val="DD7E6B"/>
                </a:solidFill>
                <a:latin typeface="Raleway"/>
                <a:ea typeface="Raleway"/>
                <a:cs typeface="Raleway"/>
                <a:sym typeface="Raleway"/>
              </a:rPr>
              <a:t>Models used</a:t>
            </a:r>
            <a:r>
              <a:rPr lang="en-GB">
                <a:solidFill>
                  <a:schemeClr val="lt1"/>
                </a:solidFill>
                <a:latin typeface="Raleway"/>
                <a:ea typeface="Raleway"/>
                <a:cs typeface="Raleway"/>
                <a:sym typeface="Raleway"/>
              </a:rPr>
              <a:t>: </a:t>
            </a:r>
            <a:r>
              <a:rPr lang="en-GB">
                <a:solidFill>
                  <a:srgbClr val="6D9EEB"/>
                </a:solidFill>
                <a:latin typeface="Raleway"/>
                <a:ea typeface="Raleway"/>
                <a:cs typeface="Raleway"/>
                <a:sym typeface="Raleway"/>
              </a:rPr>
              <a:t>Decision Tree, Random Forest, XGBOOST</a:t>
            </a:r>
            <a:endParaRPr>
              <a:solidFill>
                <a:srgbClr val="6D9EEB"/>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DD7E6B"/>
                </a:solidFill>
                <a:latin typeface="Raleway"/>
                <a:ea typeface="Raleway"/>
                <a:cs typeface="Raleway"/>
                <a:sym typeface="Raleway"/>
              </a:rPr>
              <a:t>Baseline</a:t>
            </a:r>
            <a:r>
              <a:rPr lang="en-GB">
                <a:solidFill>
                  <a:schemeClr val="lt1"/>
                </a:solidFill>
                <a:latin typeface="Raleway"/>
                <a:ea typeface="Raleway"/>
                <a:cs typeface="Raleway"/>
                <a:sym typeface="Raleway"/>
              </a:rPr>
              <a:t>:  </a:t>
            </a:r>
            <a:r>
              <a:rPr lang="en-GB">
                <a:solidFill>
                  <a:srgbClr val="93C47D"/>
                </a:solidFill>
                <a:latin typeface="Raleway"/>
                <a:ea typeface="Raleway"/>
                <a:cs typeface="Raleway"/>
                <a:sym typeface="Raleway"/>
              </a:rPr>
              <a:t>Decision Tree</a:t>
            </a:r>
            <a:endParaRPr>
              <a:solidFill>
                <a:srgbClr val="93C47D"/>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DD7E6B"/>
                </a:solidFill>
                <a:latin typeface="Raleway"/>
                <a:ea typeface="Raleway"/>
                <a:cs typeface="Raleway"/>
                <a:sym typeface="Raleway"/>
              </a:rPr>
              <a:t>Input for all models</a:t>
            </a:r>
            <a:endParaRPr>
              <a:solidFill>
                <a:srgbClr val="DD7E6B"/>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same set of training data and testing data obtained from train_test_split for backtesting</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DD7E6B"/>
                </a:solidFill>
                <a:latin typeface="Raleway"/>
                <a:ea typeface="Raleway"/>
                <a:cs typeface="Raleway"/>
                <a:sym typeface="Raleway"/>
              </a:rPr>
              <a:t>Performance metrics</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classification accuracy</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true positive rate </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false positive rate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flipH="1">
            <a:off x="1441525" y="353800"/>
            <a:ext cx="36948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Decision Tree</a:t>
            </a:r>
            <a:endParaRPr/>
          </a:p>
        </p:txBody>
      </p:sp>
      <p:sp>
        <p:nvSpPr>
          <p:cNvPr id="378" name="Google Shape;378;p51"/>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03</a:t>
            </a:r>
            <a:endParaRPr sz="3100"/>
          </a:p>
        </p:txBody>
      </p:sp>
      <p:pic>
        <p:nvPicPr>
          <p:cNvPr id="379" name="Google Shape;379;p51"/>
          <p:cNvPicPr preferRelativeResize="0"/>
          <p:nvPr/>
        </p:nvPicPr>
        <p:blipFill>
          <a:blip r:embed="rId3">
            <a:alphaModFix/>
          </a:blip>
          <a:stretch>
            <a:fillRect/>
          </a:stretch>
        </p:blipFill>
        <p:spPr>
          <a:xfrm>
            <a:off x="4990675" y="1400100"/>
            <a:ext cx="3904000" cy="2804801"/>
          </a:xfrm>
          <a:prstGeom prst="rect">
            <a:avLst/>
          </a:prstGeom>
          <a:noFill/>
          <a:ln>
            <a:noFill/>
          </a:ln>
        </p:spPr>
      </p:pic>
      <p:sp>
        <p:nvSpPr>
          <p:cNvPr id="380" name="Google Shape;380;p51"/>
          <p:cNvSpPr txBox="1"/>
          <p:nvPr/>
        </p:nvSpPr>
        <p:spPr>
          <a:xfrm>
            <a:off x="265600" y="1400100"/>
            <a:ext cx="449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DD7E6B"/>
                </a:solidFill>
                <a:latin typeface="Raleway"/>
                <a:ea typeface="Raleway"/>
                <a:cs typeface="Raleway"/>
                <a:sym typeface="Raleway"/>
              </a:rPr>
              <a:t>Supervised learning algorithm</a:t>
            </a:r>
            <a:r>
              <a:rPr lang="en-GB">
                <a:solidFill>
                  <a:schemeClr val="lt1"/>
                </a:solidFill>
                <a:latin typeface="Raleway"/>
                <a:ea typeface="Raleway"/>
                <a:cs typeface="Raleway"/>
                <a:sym typeface="Raleway"/>
              </a:rPr>
              <a:t>. Utilized here for classification of binary categorical variable.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93C47D"/>
                </a:solidFill>
                <a:latin typeface="Raleway"/>
                <a:ea typeface="Raleway"/>
                <a:cs typeface="Raleway"/>
                <a:sym typeface="Raleway"/>
              </a:rPr>
              <a:t>Hyperparameter</a:t>
            </a:r>
            <a:r>
              <a:rPr lang="en-GB">
                <a:solidFill>
                  <a:schemeClr val="lt1"/>
                </a:solidFill>
                <a:latin typeface="Raleway"/>
                <a:ea typeface="Raleway"/>
                <a:cs typeface="Raleway"/>
                <a:sym typeface="Raleway"/>
              </a:rPr>
              <a:t>: Depth</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u="sng">
                <a:solidFill>
                  <a:schemeClr val="lt1"/>
                </a:solidFill>
                <a:latin typeface="Raleway"/>
                <a:ea typeface="Raleway"/>
                <a:cs typeface="Raleway"/>
                <a:sym typeface="Raleway"/>
              </a:rPr>
              <a:t>Depth of 4</a:t>
            </a:r>
            <a:r>
              <a:rPr lang="en-GB">
                <a:solidFill>
                  <a:schemeClr val="lt1"/>
                </a:solidFill>
                <a:latin typeface="Raleway"/>
                <a:ea typeface="Raleway"/>
                <a:cs typeface="Raleway"/>
                <a:sym typeface="Raleway"/>
              </a:rPr>
              <a:t> is used to avoid overfitting but still have good/acceptable classification accuracy</a:t>
            </a:r>
            <a:endParaRPr>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flipH="1">
            <a:off x="1530775" y="218100"/>
            <a:ext cx="40320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Random Forest </a:t>
            </a:r>
            <a:endParaRPr/>
          </a:p>
        </p:txBody>
      </p:sp>
      <p:sp>
        <p:nvSpPr>
          <p:cNvPr id="386" name="Google Shape;386;p52"/>
          <p:cNvSpPr txBox="1"/>
          <p:nvPr>
            <p:ph idx="4294967295" type="title"/>
          </p:nvPr>
        </p:nvSpPr>
        <p:spPr>
          <a:xfrm>
            <a:off x="266400" y="218075"/>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03</a:t>
            </a:r>
            <a:endParaRPr sz="3100"/>
          </a:p>
        </p:txBody>
      </p:sp>
      <p:pic>
        <p:nvPicPr>
          <p:cNvPr id="387" name="Google Shape;387;p52"/>
          <p:cNvPicPr preferRelativeResize="0"/>
          <p:nvPr/>
        </p:nvPicPr>
        <p:blipFill>
          <a:blip r:embed="rId3">
            <a:alphaModFix/>
          </a:blip>
          <a:stretch>
            <a:fillRect/>
          </a:stretch>
        </p:blipFill>
        <p:spPr>
          <a:xfrm>
            <a:off x="578650" y="3344325"/>
            <a:ext cx="3371850" cy="1693199"/>
          </a:xfrm>
          <a:prstGeom prst="rect">
            <a:avLst/>
          </a:prstGeom>
          <a:noFill/>
          <a:ln>
            <a:noFill/>
          </a:ln>
        </p:spPr>
      </p:pic>
      <p:pic>
        <p:nvPicPr>
          <p:cNvPr id="388" name="Google Shape;388;p52"/>
          <p:cNvPicPr preferRelativeResize="0"/>
          <p:nvPr/>
        </p:nvPicPr>
        <p:blipFill>
          <a:blip r:embed="rId4">
            <a:alphaModFix/>
          </a:blip>
          <a:stretch>
            <a:fillRect/>
          </a:stretch>
        </p:blipFill>
        <p:spPr>
          <a:xfrm>
            <a:off x="4931075" y="3344325"/>
            <a:ext cx="3371850" cy="1693199"/>
          </a:xfrm>
          <a:prstGeom prst="rect">
            <a:avLst/>
          </a:prstGeom>
          <a:noFill/>
          <a:ln>
            <a:noFill/>
          </a:ln>
        </p:spPr>
      </p:pic>
      <p:sp>
        <p:nvSpPr>
          <p:cNvPr id="389" name="Google Shape;389;p52"/>
          <p:cNvSpPr txBox="1"/>
          <p:nvPr/>
        </p:nvSpPr>
        <p:spPr>
          <a:xfrm>
            <a:off x="1530775" y="2860450"/>
            <a:ext cx="146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Decision Tree 1</a:t>
            </a:r>
            <a:endParaRPr>
              <a:solidFill>
                <a:srgbClr val="93C47D"/>
              </a:solidFill>
              <a:latin typeface="Raleway"/>
              <a:ea typeface="Raleway"/>
              <a:cs typeface="Raleway"/>
              <a:sym typeface="Raleway"/>
            </a:endParaRPr>
          </a:p>
        </p:txBody>
      </p:sp>
      <p:sp>
        <p:nvSpPr>
          <p:cNvPr id="390" name="Google Shape;390;p52"/>
          <p:cNvSpPr txBox="1"/>
          <p:nvPr/>
        </p:nvSpPr>
        <p:spPr>
          <a:xfrm>
            <a:off x="6084500" y="2731425"/>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91" name="Google Shape;391;p52"/>
          <p:cNvSpPr txBox="1"/>
          <p:nvPr/>
        </p:nvSpPr>
        <p:spPr>
          <a:xfrm>
            <a:off x="5883200" y="2860450"/>
            <a:ext cx="146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Decision </a:t>
            </a:r>
            <a:r>
              <a:rPr lang="en-GB">
                <a:solidFill>
                  <a:srgbClr val="93C47D"/>
                </a:solidFill>
                <a:latin typeface="Raleway"/>
                <a:ea typeface="Raleway"/>
                <a:cs typeface="Raleway"/>
                <a:sym typeface="Raleway"/>
              </a:rPr>
              <a:t>Tree 6</a:t>
            </a:r>
            <a:endParaRPr>
              <a:solidFill>
                <a:srgbClr val="93C47D"/>
              </a:solidFill>
              <a:latin typeface="Raleway"/>
              <a:ea typeface="Raleway"/>
              <a:cs typeface="Raleway"/>
              <a:sym typeface="Raleway"/>
            </a:endParaRPr>
          </a:p>
        </p:txBody>
      </p:sp>
      <p:sp>
        <p:nvSpPr>
          <p:cNvPr id="392" name="Google Shape;392;p52"/>
          <p:cNvSpPr txBox="1"/>
          <p:nvPr/>
        </p:nvSpPr>
        <p:spPr>
          <a:xfrm>
            <a:off x="266400" y="1040213"/>
            <a:ext cx="7621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DD7E6B"/>
                </a:solidFill>
                <a:latin typeface="Raleway"/>
                <a:ea typeface="Raleway"/>
                <a:cs typeface="Raleway"/>
                <a:sym typeface="Raleway"/>
              </a:rPr>
              <a:t>E</a:t>
            </a:r>
            <a:r>
              <a:rPr lang="en-GB">
                <a:solidFill>
                  <a:srgbClr val="DD7E6B"/>
                </a:solidFill>
                <a:latin typeface="Raleway"/>
                <a:ea typeface="Raleway"/>
                <a:cs typeface="Raleway"/>
                <a:sym typeface="Raleway"/>
              </a:rPr>
              <a:t>nsemble learning algorithm </a:t>
            </a:r>
            <a:r>
              <a:rPr lang="en-GB">
                <a:solidFill>
                  <a:schemeClr val="lt1"/>
                </a:solidFill>
                <a:latin typeface="Raleway"/>
                <a:ea typeface="Raleway"/>
                <a:cs typeface="Raleway"/>
                <a:sym typeface="Raleway"/>
              </a:rPr>
              <a:t>- combines the output of multiple decision trees to reach a single result.</a:t>
            </a:r>
            <a:endParaRPr>
              <a:solidFill>
                <a:srgbClr val="93C47D"/>
              </a:solidFill>
              <a:latin typeface="Raleway"/>
              <a:ea typeface="Raleway"/>
              <a:cs typeface="Raleway"/>
              <a:sym typeface="Raleway"/>
            </a:endParaRPr>
          </a:p>
          <a:p>
            <a:pPr indent="0" lvl="0" marL="0" rtl="0" algn="l">
              <a:spcBef>
                <a:spcPts val="0"/>
              </a:spcBef>
              <a:spcAft>
                <a:spcPts val="0"/>
              </a:spcAft>
              <a:buNone/>
            </a:pPr>
            <a:r>
              <a:t/>
            </a:r>
            <a:endParaRPr>
              <a:solidFill>
                <a:srgbClr val="93C47D"/>
              </a:solidFill>
              <a:latin typeface="Raleway"/>
              <a:ea typeface="Raleway"/>
              <a:cs typeface="Raleway"/>
              <a:sym typeface="Raleway"/>
            </a:endParaRPr>
          </a:p>
          <a:p>
            <a:pPr indent="0" lvl="0" marL="0" rtl="0" algn="l">
              <a:spcBef>
                <a:spcPts val="0"/>
              </a:spcBef>
              <a:spcAft>
                <a:spcPts val="0"/>
              </a:spcAft>
              <a:buNone/>
            </a:pPr>
            <a:r>
              <a:rPr lang="en-GB">
                <a:solidFill>
                  <a:srgbClr val="93C47D"/>
                </a:solidFill>
                <a:latin typeface="Raleway"/>
                <a:ea typeface="Raleway"/>
                <a:cs typeface="Raleway"/>
                <a:sym typeface="Raleway"/>
              </a:rPr>
              <a:t>Hyperparameters</a:t>
            </a:r>
            <a:r>
              <a:rPr lang="en-GB">
                <a:solidFill>
                  <a:schemeClr val="lt1"/>
                </a:solidFill>
                <a:latin typeface="Raleway"/>
                <a:ea typeface="Raleway"/>
                <a:cs typeface="Raleway"/>
                <a:sym typeface="Raleway"/>
              </a:rPr>
              <a:t>: Trees, Bootstrap</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Bootstrap - True. Ensure overfitting does not occur through statistical resampling</a:t>
            </a:r>
            <a:endParaRPr>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Trees - 100. Sufficient trees to achieve good accuracy, while not too computationally     intensive</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720000" y="3477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Table</a:t>
            </a:r>
            <a:r>
              <a:rPr lang="en-GB"/>
              <a:t> of contents</a:t>
            </a:r>
            <a:endParaRPr/>
          </a:p>
        </p:txBody>
      </p:sp>
      <p:sp>
        <p:nvSpPr>
          <p:cNvPr id="210" name="Google Shape;210;p35"/>
          <p:cNvSpPr txBox="1"/>
          <p:nvPr>
            <p:ph idx="1" type="subTitle"/>
          </p:nvPr>
        </p:nvSpPr>
        <p:spPr>
          <a:xfrm>
            <a:off x="719592" y="2021988"/>
            <a:ext cx="2900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Aim of the project</a:t>
            </a:r>
            <a:endParaRPr/>
          </a:p>
        </p:txBody>
      </p:sp>
      <p:sp>
        <p:nvSpPr>
          <p:cNvPr id="211" name="Google Shape;211;p35"/>
          <p:cNvSpPr txBox="1"/>
          <p:nvPr>
            <p:ph idx="2" type="subTitle"/>
          </p:nvPr>
        </p:nvSpPr>
        <p:spPr>
          <a:xfrm>
            <a:off x="5524313" y="2021988"/>
            <a:ext cx="2900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preprocessing, EDA </a:t>
            </a:r>
            <a:endParaRPr/>
          </a:p>
        </p:txBody>
      </p:sp>
      <p:sp>
        <p:nvSpPr>
          <p:cNvPr id="212" name="Google Shape;212;p35"/>
          <p:cNvSpPr txBox="1"/>
          <p:nvPr>
            <p:ph idx="3" type="subTitle"/>
          </p:nvPr>
        </p:nvSpPr>
        <p:spPr>
          <a:xfrm>
            <a:off x="719592" y="3573362"/>
            <a:ext cx="2900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Models - Decision Tree, </a:t>
            </a:r>
            <a:endParaRPr/>
          </a:p>
          <a:p>
            <a:pPr indent="0" lvl="0" marL="0" rtl="0" algn="r">
              <a:spcBef>
                <a:spcPts val="0"/>
              </a:spcBef>
              <a:spcAft>
                <a:spcPts val="0"/>
              </a:spcAft>
              <a:buNone/>
            </a:pPr>
            <a:r>
              <a:rPr lang="en-GB"/>
              <a:t>Random Forest, XGBoost</a:t>
            </a:r>
            <a:endParaRPr/>
          </a:p>
        </p:txBody>
      </p:sp>
      <p:sp>
        <p:nvSpPr>
          <p:cNvPr id="213" name="Google Shape;213;p35"/>
          <p:cNvSpPr txBox="1"/>
          <p:nvPr>
            <p:ph idx="4" type="subTitle"/>
          </p:nvPr>
        </p:nvSpPr>
        <p:spPr>
          <a:xfrm>
            <a:off x="5524312" y="3573349"/>
            <a:ext cx="2900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and Evaluation</a:t>
            </a:r>
            <a:endParaRPr/>
          </a:p>
        </p:txBody>
      </p:sp>
      <p:sp>
        <p:nvSpPr>
          <p:cNvPr id="214" name="Google Shape;214;p35"/>
          <p:cNvSpPr txBox="1"/>
          <p:nvPr>
            <p:ph idx="5" type="title"/>
          </p:nvPr>
        </p:nvSpPr>
        <p:spPr>
          <a:xfrm>
            <a:off x="3750112" y="1656299"/>
            <a:ext cx="733500" cy="7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215" name="Google Shape;215;p35"/>
          <p:cNvSpPr txBox="1"/>
          <p:nvPr>
            <p:ph idx="6" type="title"/>
          </p:nvPr>
        </p:nvSpPr>
        <p:spPr>
          <a:xfrm>
            <a:off x="3751160" y="3203623"/>
            <a:ext cx="7314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216" name="Google Shape;216;p35"/>
          <p:cNvSpPr txBox="1"/>
          <p:nvPr>
            <p:ph idx="7" type="title"/>
          </p:nvPr>
        </p:nvSpPr>
        <p:spPr>
          <a:xfrm>
            <a:off x="4649638" y="1656292"/>
            <a:ext cx="7314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217" name="Google Shape;217;p35"/>
          <p:cNvSpPr txBox="1"/>
          <p:nvPr>
            <p:ph idx="8" type="title"/>
          </p:nvPr>
        </p:nvSpPr>
        <p:spPr>
          <a:xfrm>
            <a:off x="4649638" y="3202575"/>
            <a:ext cx="7314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cxnSp>
        <p:nvCxnSpPr>
          <p:cNvPr id="218" name="Google Shape;218;p35"/>
          <p:cNvCxnSpPr>
            <a:stCxn id="214" idx="1"/>
          </p:cNvCxnSpPr>
          <p:nvPr/>
        </p:nvCxnSpPr>
        <p:spPr>
          <a:xfrm rot="10800000">
            <a:off x="717712" y="2023049"/>
            <a:ext cx="3032400" cy="0"/>
          </a:xfrm>
          <a:prstGeom prst="straightConnector1">
            <a:avLst/>
          </a:prstGeom>
          <a:noFill/>
          <a:ln cap="flat" cmpd="sng" w="9525">
            <a:solidFill>
              <a:schemeClr val="accent1"/>
            </a:solidFill>
            <a:prstDash val="solid"/>
            <a:round/>
            <a:headEnd len="med" w="med" type="diamond"/>
            <a:tailEnd len="med" w="med" type="none"/>
          </a:ln>
        </p:spPr>
      </p:cxnSp>
      <p:cxnSp>
        <p:nvCxnSpPr>
          <p:cNvPr id="219" name="Google Shape;219;p35"/>
          <p:cNvCxnSpPr>
            <a:endCxn id="216" idx="3"/>
          </p:cNvCxnSpPr>
          <p:nvPr/>
        </p:nvCxnSpPr>
        <p:spPr>
          <a:xfrm rot="10800000">
            <a:off x="5381038" y="2021992"/>
            <a:ext cx="3032400" cy="1200"/>
          </a:xfrm>
          <a:prstGeom prst="straightConnector1">
            <a:avLst/>
          </a:prstGeom>
          <a:noFill/>
          <a:ln cap="flat" cmpd="sng" w="9525">
            <a:solidFill>
              <a:schemeClr val="accent1"/>
            </a:solidFill>
            <a:prstDash val="solid"/>
            <a:round/>
            <a:headEnd len="med" w="med" type="none"/>
            <a:tailEnd len="med" w="med" type="diamond"/>
          </a:ln>
        </p:spPr>
      </p:cxnSp>
      <p:cxnSp>
        <p:nvCxnSpPr>
          <p:cNvPr id="220" name="Google Shape;220;p35"/>
          <p:cNvCxnSpPr>
            <a:stCxn id="215" idx="1"/>
          </p:cNvCxnSpPr>
          <p:nvPr/>
        </p:nvCxnSpPr>
        <p:spPr>
          <a:xfrm flipH="1">
            <a:off x="717860" y="3569323"/>
            <a:ext cx="3033300" cy="600"/>
          </a:xfrm>
          <a:prstGeom prst="straightConnector1">
            <a:avLst/>
          </a:prstGeom>
          <a:noFill/>
          <a:ln cap="flat" cmpd="sng" w="9525">
            <a:solidFill>
              <a:schemeClr val="accent1"/>
            </a:solidFill>
            <a:prstDash val="solid"/>
            <a:round/>
            <a:headEnd len="med" w="med" type="diamond"/>
            <a:tailEnd len="med" w="med" type="none"/>
          </a:ln>
        </p:spPr>
      </p:cxnSp>
      <p:cxnSp>
        <p:nvCxnSpPr>
          <p:cNvPr id="221" name="Google Shape;221;p35"/>
          <p:cNvCxnSpPr>
            <a:endCxn id="217" idx="3"/>
          </p:cNvCxnSpPr>
          <p:nvPr/>
        </p:nvCxnSpPr>
        <p:spPr>
          <a:xfrm rot="10800000">
            <a:off x="5381038" y="3568275"/>
            <a:ext cx="3032400" cy="1500"/>
          </a:xfrm>
          <a:prstGeom prst="straightConnector1">
            <a:avLst/>
          </a:prstGeom>
          <a:noFill/>
          <a:ln cap="flat" cmpd="sng" w="9525">
            <a:solidFill>
              <a:schemeClr val="accent1"/>
            </a:solidFill>
            <a:prstDash val="solid"/>
            <a:round/>
            <a:headEnd len="med" w="med" type="none"/>
            <a:tailEnd len="med" w="med" type="diamond"/>
          </a:ln>
        </p:spPr>
      </p:cxnSp>
      <p:cxnSp>
        <p:nvCxnSpPr>
          <p:cNvPr id="222" name="Google Shape;222;p35"/>
          <p:cNvCxnSpPr/>
          <p:nvPr/>
        </p:nvCxnSpPr>
        <p:spPr>
          <a:xfrm flipH="1" rot="10800000">
            <a:off x="3751275" y="1278700"/>
            <a:ext cx="806400" cy="378900"/>
          </a:xfrm>
          <a:prstGeom prst="straightConnector1">
            <a:avLst/>
          </a:prstGeom>
          <a:noFill/>
          <a:ln cap="flat" cmpd="sng" w="9525">
            <a:solidFill>
              <a:schemeClr val="accent2"/>
            </a:solidFill>
            <a:prstDash val="solid"/>
            <a:round/>
            <a:headEnd len="med" w="med" type="none"/>
            <a:tailEnd len="med" w="med" type="none"/>
          </a:ln>
        </p:spPr>
      </p:cxnSp>
      <p:cxnSp>
        <p:nvCxnSpPr>
          <p:cNvPr id="223" name="Google Shape;223;p35"/>
          <p:cNvCxnSpPr/>
          <p:nvPr/>
        </p:nvCxnSpPr>
        <p:spPr>
          <a:xfrm>
            <a:off x="4557725" y="1257300"/>
            <a:ext cx="451500" cy="392400"/>
          </a:xfrm>
          <a:prstGeom prst="straightConnector1">
            <a:avLst/>
          </a:prstGeom>
          <a:noFill/>
          <a:ln cap="flat" cmpd="sng" w="9525">
            <a:solidFill>
              <a:schemeClr val="accent4"/>
            </a:solidFill>
            <a:prstDash val="solid"/>
            <a:round/>
            <a:headEnd len="med" w="med" type="diamond"/>
            <a:tailEnd len="med" w="med" type="none"/>
          </a:ln>
        </p:spPr>
      </p:cxnSp>
      <p:cxnSp>
        <p:nvCxnSpPr>
          <p:cNvPr id="224" name="Google Shape;224;p35"/>
          <p:cNvCxnSpPr>
            <a:stCxn id="216" idx="1"/>
            <a:endCxn id="214" idx="3"/>
          </p:cNvCxnSpPr>
          <p:nvPr/>
        </p:nvCxnSpPr>
        <p:spPr>
          <a:xfrm flipH="1">
            <a:off x="4483738" y="2021992"/>
            <a:ext cx="165900" cy="1200"/>
          </a:xfrm>
          <a:prstGeom prst="straightConnector1">
            <a:avLst/>
          </a:prstGeom>
          <a:noFill/>
          <a:ln cap="flat" cmpd="sng" w="9525">
            <a:solidFill>
              <a:schemeClr val="accent4"/>
            </a:solidFill>
            <a:prstDash val="solid"/>
            <a:round/>
            <a:headEnd len="med" w="med" type="none"/>
            <a:tailEnd len="med" w="med" type="none"/>
          </a:ln>
        </p:spPr>
      </p:cxnSp>
      <p:cxnSp>
        <p:nvCxnSpPr>
          <p:cNvPr id="225" name="Google Shape;225;p35"/>
          <p:cNvCxnSpPr>
            <a:stCxn id="216" idx="2"/>
          </p:cNvCxnSpPr>
          <p:nvPr/>
        </p:nvCxnSpPr>
        <p:spPr>
          <a:xfrm flipH="1">
            <a:off x="3753838" y="2387692"/>
            <a:ext cx="1261500" cy="817200"/>
          </a:xfrm>
          <a:prstGeom prst="straightConnector1">
            <a:avLst/>
          </a:prstGeom>
          <a:noFill/>
          <a:ln cap="flat" cmpd="sng" w="9525">
            <a:solidFill>
              <a:schemeClr val="accent1"/>
            </a:solidFill>
            <a:prstDash val="solid"/>
            <a:round/>
            <a:headEnd len="med" w="med" type="none"/>
            <a:tailEnd len="med" w="med" type="none"/>
          </a:ln>
        </p:spPr>
      </p:cxnSp>
      <p:cxnSp>
        <p:nvCxnSpPr>
          <p:cNvPr id="226" name="Google Shape;226;p35"/>
          <p:cNvCxnSpPr>
            <a:stCxn id="215" idx="2"/>
          </p:cNvCxnSpPr>
          <p:nvPr/>
        </p:nvCxnSpPr>
        <p:spPr>
          <a:xfrm>
            <a:off x="4116860" y="3935023"/>
            <a:ext cx="470400" cy="428700"/>
          </a:xfrm>
          <a:prstGeom prst="straightConnector1">
            <a:avLst/>
          </a:prstGeom>
          <a:noFill/>
          <a:ln cap="flat" cmpd="sng" w="9525">
            <a:solidFill>
              <a:schemeClr val="accent2"/>
            </a:solidFill>
            <a:prstDash val="solid"/>
            <a:round/>
            <a:headEnd len="med" w="med" type="none"/>
            <a:tailEnd len="med" w="med" type="none"/>
          </a:ln>
        </p:spPr>
      </p:cxnSp>
      <p:cxnSp>
        <p:nvCxnSpPr>
          <p:cNvPr id="227" name="Google Shape;227;p35"/>
          <p:cNvCxnSpPr>
            <a:endCxn id="217" idx="2"/>
          </p:cNvCxnSpPr>
          <p:nvPr/>
        </p:nvCxnSpPr>
        <p:spPr>
          <a:xfrm flipH="1" rot="10800000">
            <a:off x="4569838" y="3933975"/>
            <a:ext cx="445500" cy="454200"/>
          </a:xfrm>
          <a:prstGeom prst="straightConnector1">
            <a:avLst/>
          </a:prstGeom>
          <a:noFill/>
          <a:ln cap="flat" cmpd="sng" w="9525">
            <a:solidFill>
              <a:schemeClr val="accent2"/>
            </a:solidFill>
            <a:prstDash val="solid"/>
            <a:round/>
            <a:headEnd len="med" w="med" type="diamond"/>
            <a:tailEnd len="med" w="med" type="none"/>
          </a:ln>
        </p:spPr>
      </p:cxnSp>
      <p:sp>
        <p:nvSpPr>
          <p:cNvPr id="228" name="Google Shape;228;p35"/>
          <p:cNvSpPr txBox="1"/>
          <p:nvPr>
            <p:ph idx="9" type="subTitle"/>
          </p:nvPr>
        </p:nvSpPr>
        <p:spPr>
          <a:xfrm>
            <a:off x="719587" y="3178275"/>
            <a:ext cx="29001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Methodology</a:t>
            </a:r>
            <a:endParaRPr/>
          </a:p>
        </p:txBody>
      </p:sp>
      <p:sp>
        <p:nvSpPr>
          <p:cNvPr id="229" name="Google Shape;229;p35"/>
          <p:cNvSpPr txBox="1"/>
          <p:nvPr>
            <p:ph idx="13" type="subTitle"/>
          </p:nvPr>
        </p:nvSpPr>
        <p:spPr>
          <a:xfrm>
            <a:off x="5524300" y="3178275"/>
            <a:ext cx="3562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Experiments </a:t>
            </a:r>
            <a:r>
              <a:rPr lang="en-GB"/>
              <a:t>&amp; Conclusion</a:t>
            </a:r>
            <a:endParaRPr/>
          </a:p>
        </p:txBody>
      </p:sp>
      <p:sp>
        <p:nvSpPr>
          <p:cNvPr id="230" name="Google Shape;230;p35"/>
          <p:cNvSpPr txBox="1"/>
          <p:nvPr>
            <p:ph idx="14" type="subTitle"/>
          </p:nvPr>
        </p:nvSpPr>
        <p:spPr>
          <a:xfrm>
            <a:off x="719587" y="1626925"/>
            <a:ext cx="29001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Introduction</a:t>
            </a:r>
            <a:endParaRPr/>
          </a:p>
        </p:txBody>
      </p:sp>
      <p:sp>
        <p:nvSpPr>
          <p:cNvPr id="231" name="Google Shape;231;p35"/>
          <p:cNvSpPr txBox="1"/>
          <p:nvPr>
            <p:ph idx="15" type="subTitle"/>
          </p:nvPr>
        </p:nvSpPr>
        <p:spPr>
          <a:xfrm>
            <a:off x="5524312" y="1626925"/>
            <a:ext cx="2900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wrangling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flipH="1">
            <a:off x="1545200" y="189500"/>
            <a:ext cx="24546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XGBoost</a:t>
            </a:r>
            <a:endParaRPr/>
          </a:p>
        </p:txBody>
      </p:sp>
      <p:sp>
        <p:nvSpPr>
          <p:cNvPr id="398" name="Google Shape;398;p53"/>
          <p:cNvSpPr txBox="1"/>
          <p:nvPr>
            <p:ph idx="4294967295" type="title"/>
          </p:nvPr>
        </p:nvSpPr>
        <p:spPr>
          <a:xfrm>
            <a:off x="265600" y="1895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03</a:t>
            </a:r>
            <a:endParaRPr sz="3100"/>
          </a:p>
        </p:txBody>
      </p:sp>
      <p:sp>
        <p:nvSpPr>
          <p:cNvPr id="399" name="Google Shape;399;p53"/>
          <p:cNvSpPr txBox="1"/>
          <p:nvPr/>
        </p:nvSpPr>
        <p:spPr>
          <a:xfrm>
            <a:off x="265600" y="991963"/>
            <a:ext cx="7879800" cy="253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600">
                <a:solidFill>
                  <a:srgbClr val="6D9EEB"/>
                </a:solidFill>
                <a:latin typeface="Raleway"/>
                <a:ea typeface="Raleway"/>
                <a:cs typeface="Raleway"/>
                <a:sym typeface="Raleway"/>
              </a:rPr>
              <a:t>XGBOOST</a:t>
            </a:r>
            <a:r>
              <a:rPr lang="en-GB" sz="1200">
                <a:solidFill>
                  <a:schemeClr val="lt1"/>
                </a:solidFill>
                <a:latin typeface="Raleway"/>
                <a:ea typeface="Raleway"/>
                <a:cs typeface="Raleway"/>
                <a:sym typeface="Raleway"/>
              </a:rPr>
              <a:t> - A scalable, and </a:t>
            </a:r>
            <a:r>
              <a:rPr lang="en-GB" sz="1200">
                <a:solidFill>
                  <a:schemeClr val="lt1"/>
                </a:solidFill>
                <a:latin typeface="Raleway"/>
                <a:ea typeface="Raleway"/>
                <a:cs typeface="Raleway"/>
                <a:sym typeface="Raleway"/>
              </a:rPr>
              <a:t>highly accurate form of </a:t>
            </a:r>
            <a:r>
              <a:rPr lang="en-GB" sz="1200">
                <a:solidFill>
                  <a:schemeClr val="lt1"/>
                </a:solidFill>
                <a:latin typeface="Raleway"/>
                <a:ea typeface="Raleway"/>
                <a:cs typeface="Raleway"/>
                <a:sym typeface="Raleway"/>
              </a:rPr>
              <a:t>gradient-boosting algorithm. Each subsequent tree learns from the previous trees and is not assigned equal weight - (giving more weight to features that perform better), unlike how random forest works.</a:t>
            </a:r>
            <a:endParaRPr sz="1200">
              <a:solidFill>
                <a:schemeClr val="lt1"/>
              </a:solidFill>
              <a:latin typeface="Raleway"/>
              <a:ea typeface="Raleway"/>
              <a:cs typeface="Raleway"/>
              <a:sym typeface="Raleway"/>
            </a:endParaRPr>
          </a:p>
          <a:p>
            <a:pPr indent="0" lvl="0" marL="0" rtl="0" algn="l">
              <a:lnSpc>
                <a:spcPct val="100000"/>
              </a:lnSpc>
              <a:spcBef>
                <a:spcPts val="0"/>
              </a:spcBef>
              <a:spcAft>
                <a:spcPts val="0"/>
              </a:spcAft>
              <a:buNone/>
            </a:pPr>
            <a:r>
              <a:t/>
            </a:r>
            <a:endParaRPr sz="12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rPr lang="en-GB" sz="1200">
                <a:solidFill>
                  <a:srgbClr val="93C47D"/>
                </a:solidFill>
                <a:latin typeface="Raleway"/>
                <a:ea typeface="Raleway"/>
                <a:cs typeface="Raleway"/>
                <a:sym typeface="Raleway"/>
              </a:rPr>
              <a:t>Hyperparameters</a:t>
            </a:r>
            <a:r>
              <a:rPr lang="en-GB" sz="1200">
                <a:solidFill>
                  <a:schemeClr val="lt1"/>
                </a:solidFill>
                <a:latin typeface="Raleway"/>
                <a:ea typeface="Raleway"/>
                <a:cs typeface="Raleway"/>
                <a:sym typeface="Raleway"/>
              </a:rPr>
              <a:t>: objective, eta, max_depth</a:t>
            </a:r>
            <a:endParaRPr sz="1200">
              <a:solidFill>
                <a:schemeClr val="lt1"/>
              </a:solidFill>
              <a:latin typeface="Raleway"/>
              <a:ea typeface="Raleway"/>
              <a:cs typeface="Raleway"/>
              <a:sym typeface="Raleway"/>
            </a:endParaRPr>
          </a:p>
          <a:p>
            <a:pPr indent="-304800" lvl="0" marL="457200" rtl="0" algn="l">
              <a:lnSpc>
                <a:spcPct val="150000"/>
              </a:lnSpc>
              <a:spcBef>
                <a:spcPts val="1000"/>
              </a:spcBef>
              <a:spcAft>
                <a:spcPts val="0"/>
              </a:spcAft>
              <a:buClr>
                <a:schemeClr val="lt1"/>
              </a:buClr>
              <a:buSzPts val="1200"/>
              <a:buFont typeface="Raleway"/>
              <a:buChar char="●"/>
            </a:pPr>
            <a:r>
              <a:rPr lang="en-GB" sz="1200">
                <a:solidFill>
                  <a:schemeClr val="lt1"/>
                </a:solidFill>
                <a:latin typeface="Raleway"/>
                <a:ea typeface="Raleway"/>
                <a:cs typeface="Raleway"/>
                <a:sym typeface="Raleway"/>
              </a:rPr>
              <a:t>Objective - binary:logistic. For binary classification using </a:t>
            </a:r>
            <a:r>
              <a:rPr lang="en-GB" sz="1200">
                <a:solidFill>
                  <a:schemeClr val="lt1"/>
                </a:solidFill>
                <a:latin typeface="Raleway"/>
                <a:ea typeface="Raleway"/>
                <a:cs typeface="Raleway"/>
                <a:sym typeface="Raleway"/>
              </a:rPr>
              <a:t>logistic regression.</a:t>
            </a:r>
            <a:endParaRPr sz="1200">
              <a:solidFill>
                <a:schemeClr val="lt1"/>
              </a:solidFill>
              <a:latin typeface="Raleway"/>
              <a:ea typeface="Raleway"/>
              <a:cs typeface="Raleway"/>
              <a:sym typeface="Raleway"/>
            </a:endParaRPr>
          </a:p>
          <a:p>
            <a:pPr indent="-304800" lvl="0" marL="457200" rtl="0" algn="l">
              <a:lnSpc>
                <a:spcPct val="150000"/>
              </a:lnSpc>
              <a:spcBef>
                <a:spcPts val="0"/>
              </a:spcBef>
              <a:spcAft>
                <a:spcPts val="0"/>
              </a:spcAft>
              <a:buClr>
                <a:schemeClr val="lt1"/>
              </a:buClr>
              <a:buSzPts val="1200"/>
              <a:buFont typeface="Raleway"/>
              <a:buChar char="●"/>
            </a:pPr>
            <a:r>
              <a:rPr lang="en-GB" sz="1200">
                <a:solidFill>
                  <a:schemeClr val="lt1"/>
                </a:solidFill>
                <a:latin typeface="Raleway"/>
                <a:ea typeface="Raleway"/>
                <a:cs typeface="Raleway"/>
                <a:sym typeface="Raleway"/>
              </a:rPr>
              <a:t>Max depth - 3. To prevent overfitting</a:t>
            </a:r>
            <a:endParaRPr sz="1200">
              <a:solidFill>
                <a:schemeClr val="lt1"/>
              </a:solidFill>
              <a:latin typeface="Raleway"/>
              <a:ea typeface="Raleway"/>
              <a:cs typeface="Raleway"/>
              <a:sym typeface="Raleway"/>
            </a:endParaRPr>
          </a:p>
          <a:p>
            <a:pPr indent="-304800" lvl="0" marL="457200" rtl="0" algn="l">
              <a:lnSpc>
                <a:spcPct val="150000"/>
              </a:lnSpc>
              <a:spcBef>
                <a:spcPts val="0"/>
              </a:spcBef>
              <a:spcAft>
                <a:spcPts val="0"/>
              </a:spcAft>
              <a:buClr>
                <a:schemeClr val="lt1"/>
              </a:buClr>
              <a:buSzPts val="1200"/>
              <a:buFont typeface="Raleway"/>
              <a:buChar char="●"/>
            </a:pPr>
            <a:r>
              <a:rPr lang="en-GB" sz="1200">
                <a:solidFill>
                  <a:schemeClr val="lt1"/>
                </a:solidFill>
                <a:latin typeface="Raleway"/>
                <a:ea typeface="Raleway"/>
                <a:cs typeface="Raleway"/>
                <a:sym typeface="Raleway"/>
              </a:rPr>
              <a:t>eta(learning rate) - 0.3. Fit model slower to prevent overfitting</a:t>
            </a:r>
            <a:endParaRPr sz="1200">
              <a:solidFill>
                <a:schemeClr val="lt1"/>
              </a:solidFill>
              <a:latin typeface="Raleway"/>
              <a:ea typeface="Raleway"/>
              <a:cs typeface="Raleway"/>
              <a:sym typeface="Raleway"/>
            </a:endParaRPr>
          </a:p>
          <a:p>
            <a:pPr indent="0" lvl="0" marL="0" rtl="0" algn="l">
              <a:spcBef>
                <a:spcPts val="1000"/>
              </a:spcBef>
              <a:spcAft>
                <a:spcPts val="0"/>
              </a:spcAft>
              <a:buNone/>
            </a:pPr>
            <a:r>
              <a:t/>
            </a:r>
            <a:endParaRPr sz="1200">
              <a:solidFill>
                <a:schemeClr val="lt1"/>
              </a:solidFill>
              <a:latin typeface="Raleway"/>
              <a:ea typeface="Raleway"/>
              <a:cs typeface="Raleway"/>
              <a:sym typeface="Raleway"/>
            </a:endParaRPr>
          </a:p>
        </p:txBody>
      </p:sp>
      <p:pic>
        <p:nvPicPr>
          <p:cNvPr id="400" name="Google Shape;400;p53"/>
          <p:cNvPicPr preferRelativeResize="0"/>
          <p:nvPr/>
        </p:nvPicPr>
        <p:blipFill>
          <a:blip r:embed="rId3">
            <a:alphaModFix/>
          </a:blip>
          <a:stretch>
            <a:fillRect/>
          </a:stretch>
        </p:blipFill>
        <p:spPr>
          <a:xfrm>
            <a:off x="1028300" y="3724800"/>
            <a:ext cx="3197025" cy="1361550"/>
          </a:xfrm>
          <a:prstGeom prst="rect">
            <a:avLst/>
          </a:prstGeom>
          <a:noFill/>
          <a:ln>
            <a:noFill/>
          </a:ln>
        </p:spPr>
      </p:pic>
      <p:pic>
        <p:nvPicPr>
          <p:cNvPr id="401" name="Google Shape;401;p53"/>
          <p:cNvPicPr preferRelativeResize="0"/>
          <p:nvPr/>
        </p:nvPicPr>
        <p:blipFill>
          <a:blip r:embed="rId4">
            <a:alphaModFix/>
          </a:blip>
          <a:stretch>
            <a:fillRect/>
          </a:stretch>
        </p:blipFill>
        <p:spPr>
          <a:xfrm>
            <a:off x="5418025" y="3724800"/>
            <a:ext cx="3197025" cy="1361550"/>
          </a:xfrm>
          <a:prstGeom prst="rect">
            <a:avLst/>
          </a:prstGeom>
          <a:noFill/>
          <a:ln>
            <a:noFill/>
          </a:ln>
        </p:spPr>
      </p:pic>
      <p:sp>
        <p:nvSpPr>
          <p:cNvPr id="402" name="Google Shape;402;p53"/>
          <p:cNvSpPr txBox="1"/>
          <p:nvPr/>
        </p:nvSpPr>
        <p:spPr>
          <a:xfrm>
            <a:off x="2360550" y="3203175"/>
            <a:ext cx="44229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Gradient boosting decision trees </a:t>
            </a:r>
            <a:r>
              <a:rPr lang="en-GB">
                <a:solidFill>
                  <a:srgbClr val="6D9EEB"/>
                </a:solidFill>
                <a:latin typeface="Raleway"/>
                <a:ea typeface="Raleway"/>
                <a:cs typeface="Raleway"/>
                <a:sym typeface="Raleway"/>
              </a:rPr>
              <a:t>(graphviz)</a:t>
            </a:r>
            <a:endParaRPr>
              <a:solidFill>
                <a:srgbClr val="6D9EEB"/>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nvSpPr>
        <p:spPr>
          <a:xfrm>
            <a:off x="144525" y="2226150"/>
            <a:ext cx="271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3C47D"/>
                </a:solidFill>
              </a:rPr>
              <a:t>DecTree</a:t>
            </a:r>
            <a:endParaRPr>
              <a:solidFill>
                <a:srgbClr val="93C47D"/>
              </a:solidFill>
            </a:endParaRPr>
          </a:p>
          <a:p>
            <a:pPr indent="0" lvl="0" marL="0" rtl="0" algn="l">
              <a:spcBef>
                <a:spcPts val="0"/>
              </a:spcBef>
              <a:spcAft>
                <a:spcPts val="0"/>
              </a:spcAft>
              <a:buNone/>
            </a:pPr>
            <a:r>
              <a:rPr lang="en-GB">
                <a:solidFill>
                  <a:schemeClr val="lt1"/>
                </a:solidFill>
              </a:rPr>
              <a:t>Classification Accuracy :  0.802</a:t>
            </a:r>
            <a:endParaRPr>
              <a:solidFill>
                <a:schemeClr val="lt1"/>
              </a:solidFill>
            </a:endParaRPr>
          </a:p>
          <a:p>
            <a:pPr indent="0" lvl="0" marL="0" rtl="0" algn="l">
              <a:spcBef>
                <a:spcPts val="0"/>
              </a:spcBef>
              <a:spcAft>
                <a:spcPts val="0"/>
              </a:spcAft>
              <a:buNone/>
            </a:pPr>
            <a:r>
              <a:rPr lang="en-GB">
                <a:solidFill>
                  <a:schemeClr val="lt1"/>
                </a:solidFill>
              </a:rPr>
              <a:t>True positive 		 :  0.758</a:t>
            </a:r>
            <a:endParaRPr>
              <a:solidFill>
                <a:schemeClr val="lt1"/>
              </a:solidFill>
            </a:endParaRPr>
          </a:p>
          <a:p>
            <a:pPr indent="0" lvl="0" marL="0" rtl="0" algn="l">
              <a:spcBef>
                <a:spcPts val="0"/>
              </a:spcBef>
              <a:spcAft>
                <a:spcPts val="0"/>
              </a:spcAft>
              <a:buNone/>
            </a:pPr>
            <a:r>
              <a:rPr lang="en-GB">
                <a:solidFill>
                  <a:schemeClr val="lt1"/>
                </a:solidFill>
              </a:rPr>
              <a:t>False positive 		 :  0.178</a:t>
            </a:r>
            <a:endParaRPr>
              <a:solidFill>
                <a:schemeClr val="lt1"/>
              </a:solidFill>
            </a:endParaRPr>
          </a:p>
        </p:txBody>
      </p:sp>
      <p:sp>
        <p:nvSpPr>
          <p:cNvPr id="408" name="Google Shape;408;p54"/>
          <p:cNvSpPr txBox="1"/>
          <p:nvPr>
            <p:ph type="title"/>
          </p:nvPr>
        </p:nvSpPr>
        <p:spPr>
          <a:xfrm flipH="1">
            <a:off x="1755900" y="353800"/>
            <a:ext cx="64401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Evaluation of models</a:t>
            </a:r>
            <a:endParaRPr/>
          </a:p>
        </p:txBody>
      </p:sp>
      <p:sp>
        <p:nvSpPr>
          <p:cNvPr id="409" name="Google Shape;409;p54"/>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04</a:t>
            </a:r>
            <a:endParaRPr sz="3100"/>
          </a:p>
        </p:txBody>
      </p:sp>
      <p:sp>
        <p:nvSpPr>
          <p:cNvPr id="410" name="Google Shape;410;p54"/>
          <p:cNvSpPr txBox="1"/>
          <p:nvPr/>
        </p:nvSpPr>
        <p:spPr>
          <a:xfrm>
            <a:off x="783550" y="1221875"/>
            <a:ext cx="746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aleway"/>
                <a:ea typeface="Raleway"/>
                <a:cs typeface="Raleway"/>
                <a:sym typeface="Raleway"/>
              </a:rPr>
              <a:t>Using model trained by training data, we test model on seperate test data. </a:t>
            </a:r>
            <a:r>
              <a:rPr lang="en-GB">
                <a:solidFill>
                  <a:srgbClr val="6D9EEB"/>
                </a:solidFill>
                <a:latin typeface="Raleway"/>
                <a:ea typeface="Raleway"/>
                <a:cs typeface="Raleway"/>
                <a:sym typeface="Raleway"/>
              </a:rPr>
              <a:t>.score() </a:t>
            </a:r>
            <a:r>
              <a:rPr lang="en-GB">
                <a:solidFill>
                  <a:schemeClr val="lt1"/>
                </a:solidFill>
                <a:latin typeface="Raleway"/>
                <a:ea typeface="Raleway"/>
                <a:cs typeface="Raleway"/>
                <a:sym typeface="Raleway"/>
              </a:rPr>
              <a:t>function was used to obtain classification accuracy. True positive and False positive rates were calculated using </a:t>
            </a:r>
            <a:r>
              <a:rPr lang="en-GB">
                <a:solidFill>
                  <a:srgbClr val="B6D7A8"/>
                </a:solidFill>
                <a:latin typeface="Raleway"/>
                <a:ea typeface="Raleway"/>
                <a:cs typeface="Raleway"/>
                <a:sym typeface="Raleway"/>
              </a:rPr>
              <a:t>custom</a:t>
            </a:r>
            <a:r>
              <a:rPr lang="en-GB">
                <a:solidFill>
                  <a:schemeClr val="lt1"/>
                </a:solidFill>
                <a:latin typeface="Raleway"/>
                <a:ea typeface="Raleway"/>
                <a:cs typeface="Raleway"/>
                <a:sym typeface="Raleway"/>
              </a:rPr>
              <a:t> function </a:t>
            </a:r>
            <a:r>
              <a:rPr lang="en-GB">
                <a:solidFill>
                  <a:srgbClr val="6D9EEB"/>
                </a:solidFill>
                <a:latin typeface="Raleway"/>
                <a:ea typeface="Raleway"/>
                <a:cs typeface="Raleway"/>
                <a:sym typeface="Raleway"/>
              </a:rPr>
              <a:t>print_confusion_matrix()</a:t>
            </a:r>
            <a:endParaRPr>
              <a:solidFill>
                <a:schemeClr val="lt1"/>
              </a:solidFill>
              <a:latin typeface="Raleway"/>
              <a:ea typeface="Raleway"/>
              <a:cs typeface="Raleway"/>
              <a:sym typeface="Raleway"/>
            </a:endParaRPr>
          </a:p>
        </p:txBody>
      </p:sp>
      <p:sp>
        <p:nvSpPr>
          <p:cNvPr id="411" name="Google Shape;411;p54"/>
          <p:cNvSpPr txBox="1"/>
          <p:nvPr/>
        </p:nvSpPr>
        <p:spPr>
          <a:xfrm>
            <a:off x="3056225" y="2226150"/>
            <a:ext cx="338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3C47D"/>
                </a:solidFill>
              </a:rPr>
              <a:t>RandomForest</a:t>
            </a:r>
            <a:endParaRPr>
              <a:solidFill>
                <a:srgbClr val="93C47D"/>
              </a:solidFill>
            </a:endParaRPr>
          </a:p>
          <a:p>
            <a:pPr indent="0" lvl="0" marL="0" rtl="0" algn="l">
              <a:spcBef>
                <a:spcPts val="0"/>
              </a:spcBef>
              <a:spcAft>
                <a:spcPts val="0"/>
              </a:spcAft>
              <a:buNone/>
            </a:pPr>
            <a:r>
              <a:rPr lang="en-GB">
                <a:solidFill>
                  <a:schemeClr val="lt1"/>
                </a:solidFill>
              </a:rPr>
              <a:t>Classification Accuracy :  0.934</a:t>
            </a:r>
            <a:endParaRPr>
              <a:solidFill>
                <a:schemeClr val="lt1"/>
              </a:solidFill>
            </a:endParaRPr>
          </a:p>
          <a:p>
            <a:pPr indent="0" lvl="0" marL="0" rtl="0" algn="l">
              <a:spcBef>
                <a:spcPts val="0"/>
              </a:spcBef>
              <a:spcAft>
                <a:spcPts val="0"/>
              </a:spcAft>
              <a:buNone/>
            </a:pPr>
            <a:r>
              <a:rPr lang="en-GB">
                <a:solidFill>
                  <a:schemeClr val="lt1"/>
                </a:solidFill>
              </a:rPr>
              <a:t>True positive 		 :  0.949</a:t>
            </a:r>
            <a:endParaRPr>
              <a:solidFill>
                <a:schemeClr val="lt1"/>
              </a:solidFill>
            </a:endParaRPr>
          </a:p>
          <a:p>
            <a:pPr indent="0" lvl="0" marL="0" rtl="0" algn="l">
              <a:spcBef>
                <a:spcPts val="0"/>
              </a:spcBef>
              <a:spcAft>
                <a:spcPts val="0"/>
              </a:spcAft>
              <a:buNone/>
            </a:pPr>
            <a:r>
              <a:rPr lang="en-GB">
                <a:solidFill>
                  <a:schemeClr val="lt1"/>
                </a:solidFill>
              </a:rPr>
              <a:t>False positive 		 :  0.090</a:t>
            </a:r>
            <a:endParaRPr>
              <a:latin typeface="Raleway"/>
              <a:ea typeface="Raleway"/>
              <a:cs typeface="Raleway"/>
              <a:sym typeface="Raleway"/>
            </a:endParaRPr>
          </a:p>
        </p:txBody>
      </p:sp>
      <p:sp>
        <p:nvSpPr>
          <p:cNvPr id="412" name="Google Shape;412;p54"/>
          <p:cNvSpPr txBox="1"/>
          <p:nvPr/>
        </p:nvSpPr>
        <p:spPr>
          <a:xfrm>
            <a:off x="5986775" y="2226150"/>
            <a:ext cx="289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3C47D"/>
                </a:solidFill>
              </a:rPr>
              <a:t>XGBoost</a:t>
            </a:r>
            <a:endParaRPr>
              <a:solidFill>
                <a:srgbClr val="93C47D"/>
              </a:solidFill>
            </a:endParaRPr>
          </a:p>
          <a:p>
            <a:pPr indent="0" lvl="0" marL="0" rtl="0" algn="l">
              <a:spcBef>
                <a:spcPts val="0"/>
              </a:spcBef>
              <a:spcAft>
                <a:spcPts val="0"/>
              </a:spcAft>
              <a:buNone/>
            </a:pPr>
            <a:r>
              <a:rPr lang="en-GB">
                <a:solidFill>
                  <a:schemeClr val="lt1"/>
                </a:solidFill>
              </a:rPr>
              <a:t>Classification Accuracy	 :  0.906</a:t>
            </a:r>
            <a:endParaRPr>
              <a:solidFill>
                <a:schemeClr val="lt1"/>
              </a:solidFill>
            </a:endParaRPr>
          </a:p>
          <a:p>
            <a:pPr indent="0" lvl="0" marL="0" rtl="0" algn="l">
              <a:spcBef>
                <a:spcPts val="0"/>
              </a:spcBef>
              <a:spcAft>
                <a:spcPts val="0"/>
              </a:spcAft>
              <a:buNone/>
            </a:pPr>
            <a:r>
              <a:rPr lang="en-GB">
                <a:solidFill>
                  <a:schemeClr val="lt1"/>
                </a:solidFill>
              </a:rPr>
              <a:t>True positive 		 :  0.851</a:t>
            </a:r>
            <a:endParaRPr>
              <a:solidFill>
                <a:schemeClr val="lt1"/>
              </a:solidFill>
            </a:endParaRPr>
          </a:p>
          <a:p>
            <a:pPr indent="0" lvl="0" marL="0" rtl="0" algn="l">
              <a:spcBef>
                <a:spcPts val="0"/>
              </a:spcBef>
              <a:spcAft>
                <a:spcPts val="0"/>
              </a:spcAft>
              <a:buNone/>
            </a:pPr>
            <a:r>
              <a:rPr lang="en-GB">
                <a:solidFill>
                  <a:schemeClr val="lt1"/>
                </a:solidFill>
              </a:rPr>
              <a:t>False positive 		 :  0.068</a:t>
            </a:r>
            <a:endParaRPr>
              <a:latin typeface="Raleway"/>
              <a:ea typeface="Raleway"/>
              <a:cs typeface="Raleway"/>
              <a:sym typeface="Raleway"/>
            </a:endParaRPr>
          </a:p>
        </p:txBody>
      </p:sp>
      <p:sp>
        <p:nvSpPr>
          <p:cNvPr id="413" name="Google Shape;413;p54"/>
          <p:cNvSpPr txBox="1"/>
          <p:nvPr/>
        </p:nvSpPr>
        <p:spPr>
          <a:xfrm>
            <a:off x="2111800" y="3812325"/>
            <a:ext cx="4069500" cy="8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Highest</a:t>
            </a:r>
            <a:r>
              <a:rPr lang="en-GB">
                <a:solidFill>
                  <a:schemeClr val="lt1"/>
                </a:solidFill>
              </a:rPr>
              <a:t> </a:t>
            </a:r>
            <a:r>
              <a:rPr lang="en-GB">
                <a:solidFill>
                  <a:srgbClr val="F6B26B"/>
                </a:solidFill>
              </a:rPr>
              <a:t>Classification Accuracy</a:t>
            </a:r>
            <a:r>
              <a:rPr lang="en-GB">
                <a:solidFill>
                  <a:schemeClr val="lt1"/>
                </a:solidFill>
              </a:rPr>
              <a:t> : Random Forest</a:t>
            </a:r>
            <a:endParaRPr>
              <a:solidFill>
                <a:schemeClr val="lt1"/>
              </a:solidFill>
            </a:endParaRPr>
          </a:p>
          <a:p>
            <a:pPr indent="0" lvl="0" marL="0" rtl="0" algn="l">
              <a:spcBef>
                <a:spcPts val="0"/>
              </a:spcBef>
              <a:spcAft>
                <a:spcPts val="0"/>
              </a:spcAft>
              <a:buNone/>
            </a:pPr>
            <a:r>
              <a:rPr lang="en-GB">
                <a:solidFill>
                  <a:schemeClr val="lt1"/>
                </a:solidFill>
              </a:rPr>
              <a:t>Highest </a:t>
            </a:r>
            <a:r>
              <a:rPr lang="en-GB">
                <a:solidFill>
                  <a:srgbClr val="F6B26B"/>
                </a:solidFill>
              </a:rPr>
              <a:t>True positive </a:t>
            </a:r>
            <a:r>
              <a:rPr lang="en-GB">
                <a:solidFill>
                  <a:schemeClr val="lt1"/>
                </a:solidFill>
              </a:rPr>
              <a:t>		     : Random Forest</a:t>
            </a:r>
            <a:endParaRPr>
              <a:solidFill>
                <a:schemeClr val="lt1"/>
              </a:solidFill>
            </a:endParaRPr>
          </a:p>
          <a:p>
            <a:pPr indent="0" lvl="0" marL="0" rtl="0" algn="l">
              <a:spcBef>
                <a:spcPts val="0"/>
              </a:spcBef>
              <a:spcAft>
                <a:spcPts val="0"/>
              </a:spcAft>
              <a:buNone/>
            </a:pPr>
            <a:r>
              <a:rPr lang="en-GB">
                <a:solidFill>
                  <a:schemeClr val="lt1"/>
                </a:solidFill>
              </a:rPr>
              <a:t>Lowest </a:t>
            </a:r>
            <a:r>
              <a:rPr lang="en-GB">
                <a:solidFill>
                  <a:srgbClr val="F6B26B"/>
                </a:solidFill>
              </a:rPr>
              <a:t>False Positive 	</a:t>
            </a:r>
            <a:r>
              <a:rPr lang="en-GB">
                <a:solidFill>
                  <a:schemeClr val="lt1"/>
                </a:solidFill>
              </a:rPr>
              <a:t>	     : XGBoost</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flipH="1">
            <a:off x="1762400" y="353800"/>
            <a:ext cx="64401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Evaluation of models</a:t>
            </a:r>
            <a:endParaRPr/>
          </a:p>
        </p:txBody>
      </p:sp>
      <p:sp>
        <p:nvSpPr>
          <p:cNvPr id="419" name="Google Shape;419;p55"/>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04</a:t>
            </a:r>
            <a:endParaRPr sz="3100"/>
          </a:p>
        </p:txBody>
      </p:sp>
      <p:sp>
        <p:nvSpPr>
          <p:cNvPr id="420" name="Google Shape;420;p55"/>
          <p:cNvSpPr txBox="1"/>
          <p:nvPr/>
        </p:nvSpPr>
        <p:spPr>
          <a:xfrm>
            <a:off x="986450" y="2458675"/>
            <a:ext cx="6299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6B26B"/>
                </a:solidFill>
              </a:rPr>
              <a:t>Classification Accuracy</a:t>
            </a:r>
            <a:r>
              <a:rPr lang="en-GB">
                <a:solidFill>
                  <a:schemeClr val="lt1"/>
                </a:solidFill>
                <a:latin typeface="Raleway"/>
                <a:ea typeface="Raleway"/>
                <a:cs typeface="Raleway"/>
                <a:sym typeface="Raleway"/>
              </a:rPr>
              <a:t> - overall model </a:t>
            </a:r>
            <a:r>
              <a:rPr lang="en-GB">
                <a:solidFill>
                  <a:schemeClr val="lt1"/>
                </a:solidFill>
                <a:latin typeface="Raleway"/>
                <a:ea typeface="Raleway"/>
                <a:cs typeface="Raleway"/>
                <a:sym typeface="Raleway"/>
              </a:rPr>
              <a:t>accuracy</a:t>
            </a:r>
            <a:r>
              <a:rPr lang="en-GB">
                <a:solidFill>
                  <a:schemeClr val="lt1"/>
                </a:solidFill>
                <a:latin typeface="Raleway"/>
                <a:ea typeface="Raleway"/>
                <a:cs typeface="Raleway"/>
                <a:sym typeface="Raleway"/>
              </a:rPr>
              <a:t> in predicting suicide risk</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F6B26B"/>
                </a:solidFill>
              </a:rPr>
              <a:t>True positive </a:t>
            </a:r>
            <a:r>
              <a:rPr lang="en-GB">
                <a:solidFill>
                  <a:schemeClr val="lt1"/>
                </a:solidFill>
                <a:latin typeface="Raleway"/>
                <a:ea typeface="Raleway"/>
                <a:cs typeface="Raleway"/>
                <a:sym typeface="Raleway"/>
              </a:rPr>
              <a:t>- Those of suicide risk correctly identified - make sure all those who needs help get help, all lives matter</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GB">
                <a:solidFill>
                  <a:srgbClr val="F6B26B"/>
                </a:solidFill>
              </a:rPr>
              <a:t>False Positive </a:t>
            </a:r>
            <a:r>
              <a:rPr lang="en-GB">
                <a:solidFill>
                  <a:schemeClr val="lt1"/>
                </a:solidFill>
                <a:latin typeface="Raleway"/>
                <a:ea typeface="Raleway"/>
                <a:cs typeface="Raleway"/>
                <a:sym typeface="Raleway"/>
              </a:rPr>
              <a:t>- Those not of suicide risk categorized to be of suicide risk - results in wasted </a:t>
            </a:r>
            <a:r>
              <a:rPr lang="en-GB">
                <a:solidFill>
                  <a:schemeClr val="lt1"/>
                </a:solidFill>
                <a:latin typeface="Raleway"/>
                <a:ea typeface="Raleway"/>
                <a:cs typeface="Raleway"/>
                <a:sym typeface="Raleway"/>
              </a:rPr>
              <a:t>resources</a:t>
            </a:r>
            <a:endParaRPr>
              <a:solidFill>
                <a:schemeClr val="lt1"/>
              </a:solidFill>
              <a:latin typeface="Raleway"/>
              <a:ea typeface="Raleway"/>
              <a:cs typeface="Raleway"/>
              <a:sym typeface="Raleway"/>
            </a:endParaRPr>
          </a:p>
        </p:txBody>
      </p:sp>
      <p:sp>
        <p:nvSpPr>
          <p:cNvPr id="421" name="Google Shape;421;p55"/>
          <p:cNvSpPr txBox="1"/>
          <p:nvPr/>
        </p:nvSpPr>
        <p:spPr>
          <a:xfrm>
            <a:off x="2537250" y="1234100"/>
            <a:ext cx="4069500" cy="8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Highest </a:t>
            </a:r>
            <a:r>
              <a:rPr lang="en-GB">
                <a:solidFill>
                  <a:srgbClr val="F6B26B"/>
                </a:solidFill>
              </a:rPr>
              <a:t>Classification Accuracy</a:t>
            </a:r>
            <a:r>
              <a:rPr lang="en-GB">
                <a:solidFill>
                  <a:schemeClr val="lt1"/>
                </a:solidFill>
              </a:rPr>
              <a:t> : Random Forest</a:t>
            </a:r>
            <a:endParaRPr>
              <a:solidFill>
                <a:schemeClr val="lt1"/>
              </a:solidFill>
            </a:endParaRPr>
          </a:p>
          <a:p>
            <a:pPr indent="0" lvl="0" marL="0" rtl="0" algn="l">
              <a:spcBef>
                <a:spcPts val="0"/>
              </a:spcBef>
              <a:spcAft>
                <a:spcPts val="0"/>
              </a:spcAft>
              <a:buNone/>
            </a:pPr>
            <a:r>
              <a:rPr lang="en-GB">
                <a:solidFill>
                  <a:schemeClr val="lt1"/>
                </a:solidFill>
              </a:rPr>
              <a:t>Highest </a:t>
            </a:r>
            <a:r>
              <a:rPr lang="en-GB">
                <a:solidFill>
                  <a:srgbClr val="F6B26B"/>
                </a:solidFill>
              </a:rPr>
              <a:t>True positive </a:t>
            </a:r>
            <a:r>
              <a:rPr lang="en-GB">
                <a:solidFill>
                  <a:schemeClr val="lt1"/>
                </a:solidFill>
              </a:rPr>
              <a:t>		     : Random Forest</a:t>
            </a:r>
            <a:endParaRPr>
              <a:solidFill>
                <a:schemeClr val="lt1"/>
              </a:solidFill>
            </a:endParaRPr>
          </a:p>
          <a:p>
            <a:pPr indent="0" lvl="0" marL="0" rtl="0" algn="l">
              <a:spcBef>
                <a:spcPts val="0"/>
              </a:spcBef>
              <a:spcAft>
                <a:spcPts val="0"/>
              </a:spcAft>
              <a:buNone/>
            </a:pPr>
            <a:r>
              <a:rPr lang="en-GB">
                <a:solidFill>
                  <a:schemeClr val="lt1"/>
                </a:solidFill>
              </a:rPr>
              <a:t>Lowest </a:t>
            </a:r>
            <a:r>
              <a:rPr lang="en-GB">
                <a:solidFill>
                  <a:srgbClr val="F6B26B"/>
                </a:solidFill>
              </a:rPr>
              <a:t>False Positive 	</a:t>
            </a:r>
            <a:r>
              <a:rPr lang="en-GB">
                <a:solidFill>
                  <a:schemeClr val="lt1"/>
                </a:solidFill>
              </a:rPr>
              <a:t>	     : XGBoost</a:t>
            </a:r>
            <a:endParaRPr>
              <a:solidFill>
                <a:schemeClr val="lt1"/>
              </a:solidFill>
            </a:endParaRPr>
          </a:p>
        </p:txBody>
      </p:sp>
      <p:sp>
        <p:nvSpPr>
          <p:cNvPr id="422" name="Google Shape;422;p55"/>
          <p:cNvSpPr txBox="1"/>
          <p:nvPr>
            <p:ph type="title"/>
          </p:nvPr>
        </p:nvSpPr>
        <p:spPr>
          <a:xfrm flipH="1" rot="486">
            <a:off x="950761" y="2400684"/>
            <a:ext cx="6370800" cy="795900"/>
          </a:xfrm>
          <a:prstGeom prst="rect">
            <a:avLst/>
          </a:prstGeom>
          <a:solidFill>
            <a:srgbClr val="434343"/>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3C47D"/>
                </a:solidFill>
              </a:rPr>
              <a:t>Random Forest</a:t>
            </a:r>
            <a:endParaRPr>
              <a:solidFill>
                <a:srgbClr val="93C47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0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flipH="1">
            <a:off x="1755900" y="353800"/>
            <a:ext cx="64401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 Driven Insights</a:t>
            </a:r>
            <a:endParaRPr/>
          </a:p>
        </p:txBody>
      </p:sp>
      <p:sp>
        <p:nvSpPr>
          <p:cNvPr id="428" name="Google Shape;428;p56"/>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04</a:t>
            </a:r>
            <a:endParaRPr sz="3100"/>
          </a:p>
        </p:txBody>
      </p:sp>
      <p:pic>
        <p:nvPicPr>
          <p:cNvPr id="429" name="Google Shape;429;p56"/>
          <p:cNvPicPr preferRelativeResize="0"/>
          <p:nvPr/>
        </p:nvPicPr>
        <p:blipFill>
          <a:blip r:embed="rId3">
            <a:alphaModFix/>
          </a:blip>
          <a:stretch>
            <a:fillRect/>
          </a:stretch>
        </p:blipFill>
        <p:spPr>
          <a:xfrm>
            <a:off x="6145175" y="2936825"/>
            <a:ext cx="2671752" cy="1761900"/>
          </a:xfrm>
          <a:prstGeom prst="rect">
            <a:avLst/>
          </a:prstGeom>
          <a:noFill/>
          <a:ln>
            <a:noFill/>
          </a:ln>
        </p:spPr>
      </p:pic>
      <p:pic>
        <p:nvPicPr>
          <p:cNvPr id="430" name="Google Shape;430;p56"/>
          <p:cNvPicPr preferRelativeResize="0"/>
          <p:nvPr/>
        </p:nvPicPr>
        <p:blipFill>
          <a:blip r:embed="rId4">
            <a:alphaModFix/>
          </a:blip>
          <a:stretch>
            <a:fillRect/>
          </a:stretch>
        </p:blipFill>
        <p:spPr>
          <a:xfrm>
            <a:off x="3162200" y="2936824"/>
            <a:ext cx="2559951" cy="1761900"/>
          </a:xfrm>
          <a:prstGeom prst="rect">
            <a:avLst/>
          </a:prstGeom>
          <a:noFill/>
          <a:ln>
            <a:noFill/>
          </a:ln>
        </p:spPr>
      </p:pic>
      <p:pic>
        <p:nvPicPr>
          <p:cNvPr id="431" name="Google Shape;431;p56"/>
          <p:cNvPicPr preferRelativeResize="0"/>
          <p:nvPr/>
        </p:nvPicPr>
        <p:blipFill>
          <a:blip r:embed="rId5">
            <a:alphaModFix/>
          </a:blip>
          <a:stretch>
            <a:fillRect/>
          </a:stretch>
        </p:blipFill>
        <p:spPr>
          <a:xfrm>
            <a:off x="219025" y="2936825"/>
            <a:ext cx="2590807" cy="1761900"/>
          </a:xfrm>
          <a:prstGeom prst="rect">
            <a:avLst/>
          </a:prstGeom>
          <a:noFill/>
          <a:ln>
            <a:noFill/>
          </a:ln>
        </p:spPr>
      </p:pic>
      <p:sp>
        <p:nvSpPr>
          <p:cNvPr id="432" name="Google Shape;432;p56"/>
          <p:cNvSpPr txBox="1"/>
          <p:nvPr/>
        </p:nvSpPr>
        <p:spPr>
          <a:xfrm>
            <a:off x="795975" y="1865750"/>
            <a:ext cx="129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Decision Tree</a:t>
            </a:r>
            <a:endParaRPr>
              <a:solidFill>
                <a:srgbClr val="93C47D"/>
              </a:solidFill>
              <a:latin typeface="Raleway"/>
              <a:ea typeface="Raleway"/>
              <a:cs typeface="Raleway"/>
              <a:sym typeface="Raleway"/>
            </a:endParaRPr>
          </a:p>
        </p:txBody>
      </p:sp>
      <p:sp>
        <p:nvSpPr>
          <p:cNvPr id="433" name="Google Shape;433;p56"/>
          <p:cNvSpPr txBox="1"/>
          <p:nvPr/>
        </p:nvSpPr>
        <p:spPr>
          <a:xfrm>
            <a:off x="3693675" y="1865750"/>
            <a:ext cx="16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Random Forest</a:t>
            </a:r>
            <a:endParaRPr>
              <a:solidFill>
                <a:srgbClr val="93C47D"/>
              </a:solidFill>
              <a:latin typeface="Raleway"/>
              <a:ea typeface="Raleway"/>
              <a:cs typeface="Raleway"/>
              <a:sym typeface="Raleway"/>
            </a:endParaRPr>
          </a:p>
        </p:txBody>
      </p:sp>
      <p:sp>
        <p:nvSpPr>
          <p:cNvPr id="434" name="Google Shape;434;p56"/>
          <p:cNvSpPr txBox="1"/>
          <p:nvPr/>
        </p:nvSpPr>
        <p:spPr>
          <a:xfrm>
            <a:off x="6912375" y="1865750"/>
            <a:ext cx="129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93C47D"/>
                </a:solidFill>
                <a:latin typeface="Raleway"/>
                <a:ea typeface="Raleway"/>
                <a:cs typeface="Raleway"/>
                <a:sym typeface="Raleway"/>
              </a:rPr>
              <a:t>XGBoost</a:t>
            </a:r>
            <a:endParaRPr>
              <a:solidFill>
                <a:srgbClr val="93C47D"/>
              </a:solidFill>
              <a:latin typeface="Raleway"/>
              <a:ea typeface="Raleway"/>
              <a:cs typeface="Raleway"/>
              <a:sym typeface="Raleway"/>
            </a:endParaRPr>
          </a:p>
        </p:txBody>
      </p:sp>
      <p:sp>
        <p:nvSpPr>
          <p:cNvPr id="435" name="Google Shape;435;p56"/>
          <p:cNvSpPr txBox="1"/>
          <p:nvPr/>
        </p:nvSpPr>
        <p:spPr>
          <a:xfrm>
            <a:off x="322575" y="2321225"/>
            <a:ext cx="223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Sex</a:t>
            </a:r>
            <a:r>
              <a:rPr lang="en-GB">
                <a:solidFill>
                  <a:schemeClr val="lt1"/>
                </a:solidFill>
                <a:latin typeface="Raleway"/>
                <a:ea typeface="Raleway"/>
                <a:cs typeface="Raleway"/>
                <a:sym typeface="Raleway"/>
              </a:rPr>
              <a:t>, 5-14 years, Europe</a:t>
            </a:r>
            <a:endParaRPr>
              <a:solidFill>
                <a:schemeClr val="lt1"/>
              </a:solidFill>
              <a:latin typeface="Raleway"/>
              <a:ea typeface="Raleway"/>
              <a:cs typeface="Raleway"/>
              <a:sym typeface="Raleway"/>
            </a:endParaRPr>
          </a:p>
        </p:txBody>
      </p:sp>
      <p:sp>
        <p:nvSpPr>
          <p:cNvPr id="436" name="Google Shape;436;p56"/>
          <p:cNvSpPr txBox="1"/>
          <p:nvPr/>
        </p:nvSpPr>
        <p:spPr>
          <a:xfrm>
            <a:off x="3380775" y="2321225"/>
            <a:ext cx="223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Gdp_per_capita, Sex, 5-14 years</a:t>
            </a:r>
            <a:endParaRPr>
              <a:solidFill>
                <a:schemeClr val="lt1"/>
              </a:solidFill>
              <a:latin typeface="Raleway"/>
              <a:ea typeface="Raleway"/>
              <a:cs typeface="Raleway"/>
              <a:sym typeface="Raleway"/>
            </a:endParaRPr>
          </a:p>
        </p:txBody>
      </p:sp>
      <p:sp>
        <p:nvSpPr>
          <p:cNvPr id="437" name="Google Shape;437;p56"/>
          <p:cNvSpPr txBox="1"/>
          <p:nvPr/>
        </p:nvSpPr>
        <p:spPr>
          <a:xfrm>
            <a:off x="6321975" y="2357550"/>
            <a:ext cx="223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5-14 years, Europe, Asia</a:t>
            </a:r>
            <a:endParaRPr>
              <a:solidFill>
                <a:schemeClr val="lt1"/>
              </a:solidFill>
              <a:latin typeface="Raleway"/>
              <a:ea typeface="Raleway"/>
              <a:cs typeface="Raleway"/>
              <a:sym typeface="Raleway"/>
            </a:endParaRPr>
          </a:p>
        </p:txBody>
      </p:sp>
      <p:sp>
        <p:nvSpPr>
          <p:cNvPr id="438" name="Google Shape;438;p56"/>
          <p:cNvSpPr txBox="1"/>
          <p:nvPr/>
        </p:nvSpPr>
        <p:spPr>
          <a:xfrm>
            <a:off x="740475" y="1257225"/>
            <a:ext cx="740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We obtain importance of features using </a:t>
            </a:r>
            <a:r>
              <a:rPr lang="en-GB">
                <a:solidFill>
                  <a:srgbClr val="F6B26B"/>
                </a:solidFill>
                <a:latin typeface="Raleway"/>
                <a:ea typeface="Raleway"/>
                <a:cs typeface="Raleway"/>
                <a:sym typeface="Raleway"/>
              </a:rPr>
              <a:t>model</a:t>
            </a:r>
            <a:r>
              <a:rPr lang="en-GB">
                <a:solidFill>
                  <a:schemeClr val="lt1"/>
                </a:solidFill>
                <a:latin typeface="Raleway"/>
                <a:ea typeface="Raleway"/>
                <a:cs typeface="Raleway"/>
                <a:sym typeface="Raleway"/>
              </a:rPr>
              <a:t>.</a:t>
            </a:r>
            <a:r>
              <a:rPr lang="en-GB">
                <a:solidFill>
                  <a:srgbClr val="6D9EEB"/>
                </a:solidFill>
                <a:latin typeface="Raleway"/>
                <a:ea typeface="Raleway"/>
                <a:cs typeface="Raleway"/>
                <a:sym typeface="Raleway"/>
              </a:rPr>
              <a:t>feature_importances_</a:t>
            </a:r>
            <a:endParaRPr>
              <a:solidFill>
                <a:srgbClr val="6D9EEB"/>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type="title"/>
          </p:nvPr>
        </p:nvSpPr>
        <p:spPr>
          <a:xfrm flipH="1">
            <a:off x="1755900" y="353800"/>
            <a:ext cx="64401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Conclusion</a:t>
            </a:r>
            <a:endParaRPr/>
          </a:p>
        </p:txBody>
      </p:sp>
      <p:sp>
        <p:nvSpPr>
          <p:cNvPr id="444" name="Google Shape;444;p57"/>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05</a:t>
            </a:r>
            <a:endParaRPr sz="3100"/>
          </a:p>
        </p:txBody>
      </p:sp>
      <p:sp>
        <p:nvSpPr>
          <p:cNvPr id="445" name="Google Shape;445;p57"/>
          <p:cNvSpPr txBox="1"/>
          <p:nvPr/>
        </p:nvSpPr>
        <p:spPr>
          <a:xfrm>
            <a:off x="265600" y="1211775"/>
            <a:ext cx="50655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solidFill>
                  <a:schemeClr val="lt1"/>
                </a:solidFill>
                <a:latin typeface="Raleway"/>
                <a:ea typeface="Raleway"/>
                <a:cs typeface="Raleway"/>
                <a:sym typeface="Raleway"/>
              </a:rPr>
              <a:t>Areas to possibly improve on:</a:t>
            </a:r>
            <a:endParaRPr>
              <a:solidFill>
                <a:schemeClr val="lt1"/>
              </a:solidFill>
              <a:latin typeface="Raleway"/>
              <a:ea typeface="Raleway"/>
              <a:cs typeface="Raleway"/>
              <a:sym typeface="Raleway"/>
            </a:endParaRPr>
          </a:p>
          <a:p>
            <a:pPr indent="0" lvl="0" marL="0" rtl="0" algn="just">
              <a:spcBef>
                <a:spcPts val="0"/>
              </a:spcBef>
              <a:spcAft>
                <a:spcPts val="0"/>
              </a:spcAft>
              <a:buNone/>
            </a:pPr>
            <a:r>
              <a:t/>
            </a:r>
            <a:endParaRPr>
              <a:solidFill>
                <a:schemeClr val="lt1"/>
              </a:solidFill>
              <a:latin typeface="Raleway"/>
              <a:ea typeface="Raleway"/>
              <a:cs typeface="Raleway"/>
              <a:sym typeface="Raleway"/>
            </a:endParaRPr>
          </a:p>
          <a:p>
            <a:pPr indent="-317500" lvl="0" marL="457200" rtl="0" algn="just">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Use of hyperparameter tuning algorithms to determine optimal hyperparameters</a:t>
            </a:r>
            <a:endParaRPr>
              <a:solidFill>
                <a:schemeClr val="lt1"/>
              </a:solidFill>
              <a:latin typeface="Raleway"/>
              <a:ea typeface="Raleway"/>
              <a:cs typeface="Raleway"/>
              <a:sym typeface="Raleway"/>
            </a:endParaRPr>
          </a:p>
          <a:p>
            <a:pPr indent="0" lvl="0" marL="457200" rtl="0" algn="just">
              <a:spcBef>
                <a:spcPts val="0"/>
              </a:spcBef>
              <a:spcAft>
                <a:spcPts val="0"/>
              </a:spcAft>
              <a:buNone/>
            </a:pPr>
            <a:r>
              <a:t/>
            </a:r>
            <a:endParaRPr>
              <a:solidFill>
                <a:schemeClr val="lt1"/>
              </a:solidFill>
              <a:latin typeface="Raleway"/>
              <a:ea typeface="Raleway"/>
              <a:cs typeface="Raleway"/>
              <a:sym typeface="Raleway"/>
            </a:endParaRPr>
          </a:p>
          <a:p>
            <a:pPr indent="-317500" lvl="0" marL="457200" rtl="0" algn="just">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Repeat multiple times and take average on different train-test split data to reduce variance as dataset is decent but not very large</a:t>
            </a:r>
            <a:endParaRPr>
              <a:solidFill>
                <a:schemeClr val="lt1"/>
              </a:solidFill>
              <a:latin typeface="Raleway"/>
              <a:ea typeface="Raleway"/>
              <a:cs typeface="Raleway"/>
              <a:sym typeface="Raleway"/>
            </a:endParaRPr>
          </a:p>
          <a:p>
            <a:pPr indent="0" lvl="0" marL="457200" rtl="0" algn="just">
              <a:spcBef>
                <a:spcPts val="0"/>
              </a:spcBef>
              <a:spcAft>
                <a:spcPts val="0"/>
              </a:spcAft>
              <a:buNone/>
            </a:pPr>
            <a:r>
              <a:t/>
            </a:r>
            <a:endParaRPr>
              <a:solidFill>
                <a:schemeClr val="lt1"/>
              </a:solidFill>
              <a:latin typeface="Raleway"/>
              <a:ea typeface="Raleway"/>
              <a:cs typeface="Raleway"/>
              <a:sym typeface="Raleway"/>
            </a:endParaRPr>
          </a:p>
          <a:p>
            <a:pPr indent="-317500" lvl="0" marL="457200" rtl="0" algn="just">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Imbalanced Data. Low ~2x High in suicide_risk. Possible solution of oversampling or undersampling to balance data.</a:t>
            </a:r>
            <a:endParaRPr>
              <a:solidFill>
                <a:schemeClr val="lt1"/>
              </a:solidFill>
              <a:latin typeface="Raleway"/>
              <a:ea typeface="Raleway"/>
              <a:cs typeface="Raleway"/>
              <a:sym typeface="Raleway"/>
            </a:endParaRPr>
          </a:p>
          <a:p>
            <a:pPr indent="0" lvl="0" marL="457200" rtl="0" algn="just">
              <a:spcBef>
                <a:spcPts val="0"/>
              </a:spcBef>
              <a:spcAft>
                <a:spcPts val="0"/>
              </a:spcAft>
              <a:buNone/>
            </a:pPr>
            <a:r>
              <a:t/>
            </a:r>
            <a:endParaRPr>
              <a:solidFill>
                <a:schemeClr val="lt1"/>
              </a:solidFill>
              <a:latin typeface="Raleway"/>
              <a:ea typeface="Raleway"/>
              <a:cs typeface="Raleway"/>
              <a:sym typeface="Raleway"/>
            </a:endParaRPr>
          </a:p>
          <a:p>
            <a:pPr indent="-317500" lvl="0" marL="457200" rtl="0" algn="just">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Instead of using mean suicide rate as a benchmark, should possibly use 90th percentile benchmark as a better representation of those more likely of suicide.</a:t>
            </a:r>
            <a:endParaRPr>
              <a:solidFill>
                <a:schemeClr val="lt1"/>
              </a:solidFill>
              <a:latin typeface="Raleway"/>
              <a:ea typeface="Raleway"/>
              <a:cs typeface="Raleway"/>
              <a:sym typeface="Raleway"/>
            </a:endParaRPr>
          </a:p>
          <a:p>
            <a:pPr indent="0" lvl="0" marL="0" rtl="0" algn="just">
              <a:spcBef>
                <a:spcPts val="0"/>
              </a:spcBef>
              <a:spcAft>
                <a:spcPts val="0"/>
              </a:spcAft>
              <a:buNone/>
            </a:pPr>
            <a:r>
              <a:t/>
            </a:r>
            <a:endParaRPr>
              <a:solidFill>
                <a:schemeClr val="lt1"/>
              </a:solidFill>
              <a:latin typeface="Raleway"/>
              <a:ea typeface="Raleway"/>
              <a:cs typeface="Raleway"/>
              <a:sym typeface="Raleway"/>
            </a:endParaRPr>
          </a:p>
        </p:txBody>
      </p:sp>
      <p:sp>
        <p:nvSpPr>
          <p:cNvPr id="446" name="Google Shape;446;p57"/>
          <p:cNvSpPr txBox="1"/>
          <p:nvPr/>
        </p:nvSpPr>
        <p:spPr>
          <a:xfrm>
            <a:off x="5642900" y="2397075"/>
            <a:ext cx="338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aleway"/>
                <a:ea typeface="Raleway"/>
                <a:cs typeface="Raleway"/>
                <a:sym typeface="Raleway"/>
              </a:rPr>
              <a:t>Limitations of </a:t>
            </a:r>
            <a:r>
              <a:rPr lang="en-GB">
                <a:solidFill>
                  <a:srgbClr val="93C47D"/>
                </a:solidFill>
                <a:latin typeface="Raleway"/>
                <a:ea typeface="Raleway"/>
                <a:cs typeface="Raleway"/>
                <a:sym typeface="Raleway"/>
              </a:rPr>
              <a:t>Random Forest</a:t>
            </a:r>
            <a:endParaRPr>
              <a:solidFill>
                <a:srgbClr val="93C47D"/>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large number of trees can make the algorithm too slow and ineffective for real-time predictions</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GB">
                <a:solidFill>
                  <a:srgbClr val="93C47D"/>
                </a:solidFill>
                <a:latin typeface="Raleway"/>
                <a:ea typeface="Raleway"/>
                <a:cs typeface="Raleway"/>
                <a:sym typeface="Raleway"/>
              </a:rPr>
              <a:t>XGBoost </a:t>
            </a:r>
            <a:r>
              <a:rPr lang="en-GB">
                <a:solidFill>
                  <a:schemeClr val="lt1"/>
                </a:solidFill>
                <a:latin typeface="Raleway"/>
                <a:ea typeface="Raleway"/>
                <a:cs typeface="Raleway"/>
                <a:sym typeface="Raleway"/>
              </a:rPr>
              <a:t>is a possible alternative </a:t>
            </a:r>
            <a:endParaRPr>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nvSpPr>
        <p:spPr>
          <a:xfrm>
            <a:off x="3506250" y="2244350"/>
            <a:ext cx="37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452" name="Google Shape;452;p58"/>
          <p:cNvSpPr txBox="1"/>
          <p:nvPr>
            <p:ph type="title"/>
          </p:nvPr>
        </p:nvSpPr>
        <p:spPr>
          <a:xfrm flipH="1">
            <a:off x="668550" y="1016225"/>
            <a:ext cx="7806900" cy="29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idx="1" type="subTitle"/>
          </p:nvPr>
        </p:nvSpPr>
        <p:spPr>
          <a:xfrm flipH="1">
            <a:off x="629650" y="1305125"/>
            <a:ext cx="6870600" cy="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F1C232"/>
                </a:solidFill>
              </a:rPr>
              <a:t>Objective</a:t>
            </a:r>
            <a:endParaRPr u="sng">
              <a:solidFill>
                <a:srgbClr val="F1C232"/>
              </a:solidFill>
            </a:endParaRPr>
          </a:p>
          <a:p>
            <a:pPr indent="0" lvl="0" marL="0" rtl="0" algn="l">
              <a:spcBef>
                <a:spcPts val="0"/>
              </a:spcBef>
              <a:spcAft>
                <a:spcPts val="0"/>
              </a:spcAft>
              <a:buNone/>
            </a:pPr>
            <a:r>
              <a:t/>
            </a:r>
            <a:endParaRPr u="sng">
              <a:solidFill>
                <a:srgbClr val="F1C232"/>
              </a:solidFill>
            </a:endParaRPr>
          </a:p>
          <a:p>
            <a:pPr indent="-317500" lvl="0" marL="457200" rtl="0" algn="l">
              <a:spcBef>
                <a:spcPts val="0"/>
              </a:spcBef>
              <a:spcAft>
                <a:spcPts val="0"/>
              </a:spcAft>
              <a:buSzPts val="1400"/>
              <a:buChar char="-"/>
            </a:pPr>
            <a:r>
              <a:rPr lang="en-GB"/>
              <a:t>Exploring the key indicators of suicide.</a:t>
            </a:r>
            <a:endParaRPr/>
          </a:p>
          <a:p>
            <a:pPr indent="-317500" lvl="0" marL="457200" rtl="0" algn="l">
              <a:spcBef>
                <a:spcPts val="0"/>
              </a:spcBef>
              <a:spcAft>
                <a:spcPts val="0"/>
              </a:spcAft>
              <a:buSzPts val="1400"/>
              <a:buChar char="-"/>
            </a:pPr>
            <a:r>
              <a:rPr lang="en-GB"/>
              <a:t>Understanding the factors that can help identify individuals at higher risk.</a:t>
            </a:r>
            <a:endParaRPr/>
          </a:p>
        </p:txBody>
      </p:sp>
      <p:sp>
        <p:nvSpPr>
          <p:cNvPr id="237" name="Google Shape;237;p36"/>
          <p:cNvSpPr txBox="1"/>
          <p:nvPr/>
        </p:nvSpPr>
        <p:spPr>
          <a:xfrm>
            <a:off x="626500" y="3177850"/>
            <a:ext cx="727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rgbClr val="FFD966"/>
                </a:solidFill>
                <a:latin typeface="Raleway"/>
                <a:ea typeface="Raleway"/>
                <a:cs typeface="Raleway"/>
                <a:sym typeface="Raleway"/>
              </a:rPr>
              <a:t>Significance of this project (Applications)</a:t>
            </a:r>
            <a:endParaRPr sz="1600" u="sng">
              <a:solidFill>
                <a:srgbClr val="FFD966"/>
              </a:solidFill>
              <a:latin typeface="Raleway"/>
              <a:ea typeface="Raleway"/>
              <a:cs typeface="Raleway"/>
              <a:sym typeface="Raleway"/>
            </a:endParaRPr>
          </a:p>
          <a:p>
            <a:pPr indent="0" lvl="0" marL="0" rtl="0" algn="l">
              <a:spcBef>
                <a:spcPts val="0"/>
              </a:spcBef>
              <a:spcAft>
                <a:spcPts val="0"/>
              </a:spcAft>
              <a:buNone/>
            </a:pPr>
            <a:r>
              <a:t/>
            </a:r>
            <a:endParaRPr sz="1600" u="sng">
              <a:solidFill>
                <a:srgbClr val="FFD966"/>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Identify and better allocate resources to those at risk</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Influence government policies on suicide prevention</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Char char="-"/>
            </a:pPr>
            <a:r>
              <a:rPr lang="en-GB" sz="1600">
                <a:solidFill>
                  <a:schemeClr val="lt1"/>
                </a:solidFill>
                <a:latin typeface="Raleway"/>
                <a:ea typeface="Raleway"/>
                <a:cs typeface="Raleway"/>
                <a:sym typeface="Raleway"/>
              </a:rPr>
              <a:t>Better awareness of those at risk</a:t>
            </a:r>
            <a:endParaRPr sz="1600">
              <a:solidFill>
                <a:schemeClr val="lt1"/>
              </a:solidFill>
              <a:latin typeface="Raleway"/>
              <a:ea typeface="Raleway"/>
              <a:cs typeface="Raleway"/>
              <a:sym typeface="Raleway"/>
            </a:endParaRPr>
          </a:p>
        </p:txBody>
      </p:sp>
      <p:sp>
        <p:nvSpPr>
          <p:cNvPr id="238" name="Google Shape;238;p36"/>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9" name="Google Shape;239;p36"/>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01</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idx="1" type="subTitle"/>
          </p:nvPr>
        </p:nvSpPr>
        <p:spPr>
          <a:xfrm flipH="1">
            <a:off x="416488" y="3680125"/>
            <a:ext cx="3671400" cy="4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Suicide rates overview 1985 - 2021</a:t>
            </a:r>
            <a:endParaRPr/>
          </a:p>
        </p:txBody>
      </p:sp>
      <p:sp>
        <p:nvSpPr>
          <p:cNvPr id="245" name="Google Shape;245;p37"/>
          <p:cNvSpPr txBox="1"/>
          <p:nvPr>
            <p:ph type="title"/>
          </p:nvPr>
        </p:nvSpPr>
        <p:spPr>
          <a:xfrm flipH="1">
            <a:off x="1354425" y="353800"/>
            <a:ext cx="58938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DATASETS</a:t>
            </a:r>
            <a:endParaRPr/>
          </a:p>
        </p:txBody>
      </p:sp>
      <p:pic>
        <p:nvPicPr>
          <p:cNvPr id="246" name="Google Shape;246;p37"/>
          <p:cNvPicPr preferRelativeResize="0"/>
          <p:nvPr/>
        </p:nvPicPr>
        <p:blipFill>
          <a:blip r:embed="rId3">
            <a:alphaModFix/>
          </a:blip>
          <a:stretch>
            <a:fillRect/>
          </a:stretch>
        </p:blipFill>
        <p:spPr>
          <a:xfrm>
            <a:off x="1354350" y="1709413"/>
            <a:ext cx="1490875" cy="1486175"/>
          </a:xfrm>
          <a:prstGeom prst="rect">
            <a:avLst/>
          </a:prstGeom>
          <a:noFill/>
          <a:ln>
            <a:noFill/>
          </a:ln>
        </p:spPr>
      </p:pic>
      <p:pic>
        <p:nvPicPr>
          <p:cNvPr id="247" name="Google Shape;247;p37"/>
          <p:cNvPicPr preferRelativeResize="0"/>
          <p:nvPr/>
        </p:nvPicPr>
        <p:blipFill>
          <a:blip r:embed="rId3">
            <a:alphaModFix/>
          </a:blip>
          <a:stretch>
            <a:fillRect/>
          </a:stretch>
        </p:blipFill>
        <p:spPr>
          <a:xfrm>
            <a:off x="5827175" y="1709413"/>
            <a:ext cx="1490875" cy="1486175"/>
          </a:xfrm>
          <a:prstGeom prst="rect">
            <a:avLst/>
          </a:prstGeom>
          <a:noFill/>
          <a:ln>
            <a:noFill/>
          </a:ln>
        </p:spPr>
      </p:pic>
      <p:sp>
        <p:nvSpPr>
          <p:cNvPr id="248" name="Google Shape;248;p37"/>
          <p:cNvSpPr txBox="1"/>
          <p:nvPr/>
        </p:nvSpPr>
        <p:spPr>
          <a:xfrm>
            <a:off x="5379963" y="3279925"/>
            <a:ext cx="2385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DATASET #2</a:t>
            </a:r>
            <a:endParaRPr>
              <a:solidFill>
                <a:schemeClr val="lt1"/>
              </a:solidFill>
              <a:latin typeface="Raleway"/>
              <a:ea typeface="Raleway"/>
              <a:cs typeface="Raleway"/>
              <a:sym typeface="Raleway"/>
            </a:endParaRPr>
          </a:p>
        </p:txBody>
      </p:sp>
      <p:sp>
        <p:nvSpPr>
          <p:cNvPr id="249" name="Google Shape;249;p37"/>
          <p:cNvSpPr txBox="1"/>
          <p:nvPr/>
        </p:nvSpPr>
        <p:spPr>
          <a:xfrm>
            <a:off x="907138" y="3279925"/>
            <a:ext cx="2385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aleway"/>
                <a:ea typeface="Raleway"/>
                <a:cs typeface="Raleway"/>
                <a:sym typeface="Raleway"/>
              </a:rPr>
              <a:t>DATASET #1</a:t>
            </a:r>
            <a:endParaRPr>
              <a:solidFill>
                <a:schemeClr val="lt1"/>
              </a:solidFill>
              <a:latin typeface="Raleway"/>
              <a:ea typeface="Raleway"/>
              <a:cs typeface="Raleway"/>
              <a:sym typeface="Raleway"/>
            </a:endParaRPr>
          </a:p>
        </p:txBody>
      </p:sp>
      <p:sp>
        <p:nvSpPr>
          <p:cNvPr id="250" name="Google Shape;250;p37"/>
          <p:cNvSpPr txBox="1"/>
          <p:nvPr>
            <p:ph idx="1" type="subTitle"/>
          </p:nvPr>
        </p:nvSpPr>
        <p:spPr>
          <a:xfrm flipH="1">
            <a:off x="4346825" y="3680125"/>
            <a:ext cx="4373100" cy="49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Country mapping, ISO, Continent, Region</a:t>
            </a:r>
            <a:endParaRPr/>
          </a:p>
        </p:txBody>
      </p:sp>
      <p:sp>
        <p:nvSpPr>
          <p:cNvPr id="251" name="Google Shape;251;p37"/>
          <p:cNvSpPr txBox="1"/>
          <p:nvPr/>
        </p:nvSpPr>
        <p:spPr>
          <a:xfrm>
            <a:off x="229438" y="4866600"/>
            <a:ext cx="37407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aleway"/>
                <a:ea typeface="Raleway"/>
                <a:cs typeface="Raleway"/>
                <a:sym typeface="Raleway"/>
              </a:rPr>
              <a:t>https://www.kaggle.com/datasets/omkargowda/suicide-rates-overview-1985-to-2021</a:t>
            </a:r>
            <a:endParaRPr sz="600">
              <a:solidFill>
                <a:schemeClr val="lt1"/>
              </a:solidFill>
              <a:latin typeface="Raleway"/>
              <a:ea typeface="Raleway"/>
              <a:cs typeface="Raleway"/>
              <a:sym typeface="Raleway"/>
            </a:endParaRPr>
          </a:p>
        </p:txBody>
      </p:sp>
      <p:sp>
        <p:nvSpPr>
          <p:cNvPr id="252" name="Google Shape;252;p37"/>
          <p:cNvSpPr txBox="1"/>
          <p:nvPr/>
        </p:nvSpPr>
        <p:spPr>
          <a:xfrm>
            <a:off x="4857975" y="4866600"/>
            <a:ext cx="3429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00">
                <a:solidFill>
                  <a:schemeClr val="lt1"/>
                </a:solidFill>
                <a:latin typeface="Raleway"/>
                <a:ea typeface="Raleway"/>
                <a:cs typeface="Raleway"/>
                <a:sym typeface="Raleway"/>
              </a:rPr>
              <a:t>https://www.kaggle.com/datasets/andradaolteanu/country-mapping-iso-continent-region</a:t>
            </a:r>
            <a:endParaRPr sz="600">
              <a:solidFill>
                <a:schemeClr val="lt1"/>
              </a:solidFill>
              <a:latin typeface="Raleway"/>
              <a:ea typeface="Raleway"/>
              <a:cs typeface="Raleway"/>
              <a:sym typeface="Raleway"/>
            </a:endParaRPr>
          </a:p>
        </p:txBody>
      </p:sp>
      <p:sp>
        <p:nvSpPr>
          <p:cNvPr id="253" name="Google Shape;253;p37"/>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01</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59" name="Google Shape;259;p38"/>
          <p:cNvSpPr txBox="1"/>
          <p:nvPr>
            <p:ph idx="1" type="subTitle"/>
          </p:nvPr>
        </p:nvSpPr>
        <p:spPr>
          <a:xfrm flipH="1">
            <a:off x="265600" y="2993625"/>
            <a:ext cx="34608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Renaming column names in dataframes</a:t>
            </a:r>
            <a:endParaRPr/>
          </a:p>
        </p:txBody>
      </p:sp>
      <p:sp>
        <p:nvSpPr>
          <p:cNvPr id="260" name="Google Shape;260;p38"/>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sp>
        <p:nvSpPr>
          <p:cNvPr id="261" name="Google Shape;261;p38"/>
          <p:cNvSpPr txBox="1"/>
          <p:nvPr>
            <p:ph idx="1" type="subTitle"/>
          </p:nvPr>
        </p:nvSpPr>
        <p:spPr>
          <a:xfrm flipH="1">
            <a:off x="265600" y="1927825"/>
            <a:ext cx="34608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Drop unnecessary columns in regionalData dataframe</a:t>
            </a:r>
            <a:endParaRPr/>
          </a:p>
          <a:p>
            <a:pPr indent="0" lvl="0" marL="0" rtl="0" algn="l">
              <a:spcBef>
                <a:spcPts val="0"/>
              </a:spcBef>
              <a:spcAft>
                <a:spcPts val="0"/>
              </a:spcAft>
              <a:buNone/>
            </a:pPr>
            <a:r>
              <a:t/>
            </a:r>
            <a:endParaRPr/>
          </a:p>
        </p:txBody>
      </p:sp>
      <p:pic>
        <p:nvPicPr>
          <p:cNvPr id="262" name="Google Shape;262;p38"/>
          <p:cNvPicPr preferRelativeResize="0"/>
          <p:nvPr/>
        </p:nvPicPr>
        <p:blipFill rotWithShape="1">
          <a:blip r:embed="rId3">
            <a:alphaModFix/>
          </a:blip>
          <a:srcRect b="0" l="0" r="26788" t="0"/>
          <a:stretch/>
        </p:blipFill>
        <p:spPr>
          <a:xfrm>
            <a:off x="4292050" y="1985713"/>
            <a:ext cx="4825501" cy="615600"/>
          </a:xfrm>
          <a:prstGeom prst="rect">
            <a:avLst/>
          </a:prstGeom>
          <a:noFill/>
          <a:ln>
            <a:noFill/>
          </a:ln>
        </p:spPr>
      </p:pic>
      <p:pic>
        <p:nvPicPr>
          <p:cNvPr id="263" name="Google Shape;263;p38"/>
          <p:cNvPicPr preferRelativeResize="0"/>
          <p:nvPr/>
        </p:nvPicPr>
        <p:blipFill>
          <a:blip r:embed="rId4">
            <a:alphaModFix/>
          </a:blip>
          <a:stretch>
            <a:fillRect/>
          </a:stretch>
        </p:blipFill>
        <p:spPr>
          <a:xfrm>
            <a:off x="4292050" y="3122500"/>
            <a:ext cx="4825501" cy="4736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69" name="Google Shape;269;p39"/>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pic>
        <p:nvPicPr>
          <p:cNvPr id="270" name="Google Shape;270;p39"/>
          <p:cNvPicPr preferRelativeResize="0"/>
          <p:nvPr/>
        </p:nvPicPr>
        <p:blipFill rotWithShape="1">
          <a:blip r:embed="rId3">
            <a:alphaModFix/>
          </a:blip>
          <a:srcRect b="0" l="0" r="19478" t="0"/>
          <a:stretch/>
        </p:blipFill>
        <p:spPr>
          <a:xfrm>
            <a:off x="2714363" y="3188100"/>
            <a:ext cx="4643025" cy="1412600"/>
          </a:xfrm>
          <a:prstGeom prst="rect">
            <a:avLst/>
          </a:prstGeom>
          <a:noFill/>
          <a:ln>
            <a:noFill/>
          </a:ln>
        </p:spPr>
      </p:pic>
      <p:pic>
        <p:nvPicPr>
          <p:cNvPr id="271" name="Google Shape;271;p39"/>
          <p:cNvPicPr preferRelativeResize="0"/>
          <p:nvPr/>
        </p:nvPicPr>
        <p:blipFill>
          <a:blip r:embed="rId4">
            <a:alphaModFix/>
          </a:blip>
          <a:stretch>
            <a:fillRect/>
          </a:stretch>
        </p:blipFill>
        <p:spPr>
          <a:xfrm>
            <a:off x="265592" y="2918046"/>
            <a:ext cx="2011425" cy="1952700"/>
          </a:xfrm>
          <a:prstGeom prst="rect">
            <a:avLst/>
          </a:prstGeom>
          <a:noFill/>
          <a:ln>
            <a:noFill/>
          </a:ln>
        </p:spPr>
      </p:pic>
      <p:sp>
        <p:nvSpPr>
          <p:cNvPr id="272" name="Google Shape;272;p39"/>
          <p:cNvSpPr txBox="1"/>
          <p:nvPr>
            <p:ph idx="1" type="subTitle"/>
          </p:nvPr>
        </p:nvSpPr>
        <p:spPr>
          <a:xfrm flipH="1">
            <a:off x="265600" y="1197750"/>
            <a:ext cx="67932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Drop </a:t>
            </a:r>
            <a:r>
              <a:rPr lang="en-GB" sz="1400"/>
              <a:t>all countries with NaN suicides reported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Drop HDI per year along with its associated column country-yea - values are largely NaN thus largely unusable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Remove years after 2016 as data is erroneous - population figures are inaccurate</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78" name="Google Shape;278;p40"/>
          <p:cNvSpPr txBox="1"/>
          <p:nvPr>
            <p:ph idx="1" type="subTitle"/>
          </p:nvPr>
        </p:nvSpPr>
        <p:spPr>
          <a:xfrm flipH="1">
            <a:off x="265600" y="1506675"/>
            <a:ext cx="36816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t>
            </a:r>
            <a:r>
              <a:rPr b="1" lang="en-GB"/>
              <a:t>learnt</a:t>
            </a:r>
            <a:r>
              <a:rPr lang="en-GB"/>
              <a:t> </a:t>
            </a:r>
            <a:r>
              <a:rPr lang="en-GB">
                <a:solidFill>
                  <a:srgbClr val="93C47D"/>
                </a:solidFill>
              </a:rPr>
              <a:t>geopandas</a:t>
            </a:r>
            <a:r>
              <a:rPr lang="en-GB"/>
              <a:t>, and used their built in shapefile to initialise a world map</a:t>
            </a:r>
            <a:endParaRPr/>
          </a:p>
        </p:txBody>
      </p:sp>
      <p:sp>
        <p:nvSpPr>
          <p:cNvPr id="279" name="Google Shape;279;p40"/>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sp>
        <p:nvSpPr>
          <p:cNvPr id="280" name="Google Shape;280;p40"/>
          <p:cNvSpPr txBox="1"/>
          <p:nvPr>
            <p:ph idx="1" type="subTitle"/>
          </p:nvPr>
        </p:nvSpPr>
        <p:spPr>
          <a:xfrm flipH="1">
            <a:off x="265600" y="2571750"/>
            <a:ext cx="3681600" cy="12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hecking if same country exists in both datasets and if under the same or different name</a:t>
            </a:r>
            <a:endParaRPr/>
          </a:p>
          <a:p>
            <a:pPr indent="0" lvl="0" marL="0" rtl="0" algn="l">
              <a:spcBef>
                <a:spcPts val="0"/>
              </a:spcBef>
              <a:spcAft>
                <a:spcPts val="0"/>
              </a:spcAft>
              <a:buNone/>
            </a:pPr>
            <a:r>
              <a:t/>
            </a:r>
            <a:endParaRPr/>
          </a:p>
        </p:txBody>
      </p:sp>
      <p:pic>
        <p:nvPicPr>
          <p:cNvPr id="281" name="Google Shape;281;p40"/>
          <p:cNvPicPr preferRelativeResize="0"/>
          <p:nvPr/>
        </p:nvPicPr>
        <p:blipFill>
          <a:blip r:embed="rId3">
            <a:alphaModFix/>
          </a:blip>
          <a:stretch>
            <a:fillRect/>
          </a:stretch>
        </p:blipFill>
        <p:spPr>
          <a:xfrm>
            <a:off x="4381000" y="1506675"/>
            <a:ext cx="4567475" cy="869150"/>
          </a:xfrm>
          <a:prstGeom prst="rect">
            <a:avLst/>
          </a:prstGeom>
          <a:noFill/>
          <a:ln>
            <a:noFill/>
          </a:ln>
        </p:spPr>
      </p:pic>
      <p:pic>
        <p:nvPicPr>
          <p:cNvPr id="282" name="Google Shape;282;p40"/>
          <p:cNvPicPr preferRelativeResize="0"/>
          <p:nvPr/>
        </p:nvPicPr>
        <p:blipFill>
          <a:blip r:embed="rId4">
            <a:alphaModFix/>
          </a:blip>
          <a:stretch>
            <a:fillRect/>
          </a:stretch>
        </p:blipFill>
        <p:spPr>
          <a:xfrm>
            <a:off x="4381000" y="2571750"/>
            <a:ext cx="4567475" cy="869150"/>
          </a:xfrm>
          <a:prstGeom prst="rect">
            <a:avLst/>
          </a:prstGeom>
          <a:noFill/>
          <a:ln>
            <a:noFill/>
          </a:ln>
        </p:spPr>
      </p:pic>
      <p:sp>
        <p:nvSpPr>
          <p:cNvPr id="283" name="Google Shape;283;p40"/>
          <p:cNvSpPr txBox="1"/>
          <p:nvPr>
            <p:ph idx="1" type="subTitle"/>
          </p:nvPr>
        </p:nvSpPr>
        <p:spPr>
          <a:xfrm flipH="1">
            <a:off x="265600" y="3688325"/>
            <a:ext cx="3681600" cy="10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countries have different names on </a:t>
            </a:r>
            <a:r>
              <a:rPr lang="en-GB">
                <a:solidFill>
                  <a:srgbClr val="93C47D"/>
                </a:solidFill>
              </a:rPr>
              <a:t>geopandas </a:t>
            </a:r>
            <a:r>
              <a:rPr lang="en-GB"/>
              <a:t>shapefile, match country names for eventual merging of datasets</a:t>
            </a:r>
            <a:endParaRPr/>
          </a:p>
        </p:txBody>
      </p:sp>
      <p:pic>
        <p:nvPicPr>
          <p:cNvPr id="284" name="Google Shape;284;p40"/>
          <p:cNvPicPr preferRelativeResize="0"/>
          <p:nvPr/>
        </p:nvPicPr>
        <p:blipFill>
          <a:blip r:embed="rId5">
            <a:alphaModFix/>
          </a:blip>
          <a:stretch>
            <a:fillRect/>
          </a:stretch>
        </p:blipFill>
        <p:spPr>
          <a:xfrm>
            <a:off x="4381000" y="3793450"/>
            <a:ext cx="4567474" cy="86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290" name="Google Shape;290;p41"/>
          <p:cNvSpPr txBox="1"/>
          <p:nvPr>
            <p:ph idx="1" type="subTitle"/>
          </p:nvPr>
        </p:nvSpPr>
        <p:spPr>
          <a:xfrm flipH="1">
            <a:off x="265600" y="2954925"/>
            <a:ext cx="6448800" cy="12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 a new binary categorical variable, suicide_risk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Allow us to categorize those who need help and those who do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High risk is defined by have higher than mean suicide rates.</a:t>
            </a:r>
            <a:endParaRPr/>
          </a:p>
        </p:txBody>
      </p:sp>
      <p:sp>
        <p:nvSpPr>
          <p:cNvPr id="291" name="Google Shape;291;p41"/>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sp>
        <p:nvSpPr>
          <p:cNvPr id="292" name="Google Shape;292;p41"/>
          <p:cNvSpPr txBox="1"/>
          <p:nvPr/>
        </p:nvSpPr>
        <p:spPr>
          <a:xfrm>
            <a:off x="265600" y="4381075"/>
            <a:ext cx="463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Raleway"/>
                <a:ea typeface="Raleway"/>
                <a:cs typeface="Raleway"/>
                <a:sym typeface="Raleway"/>
              </a:rPr>
              <a:t>H</a:t>
            </a:r>
            <a:r>
              <a:rPr b="1" lang="en-GB" sz="1600">
                <a:solidFill>
                  <a:schemeClr val="lt1"/>
                </a:solidFill>
                <a:latin typeface="Raleway"/>
                <a:ea typeface="Raleway"/>
                <a:cs typeface="Raleway"/>
                <a:sym typeface="Raleway"/>
              </a:rPr>
              <a:t>igh</a:t>
            </a:r>
            <a:r>
              <a:rPr lang="en-GB" sz="1600">
                <a:solidFill>
                  <a:schemeClr val="lt1"/>
                </a:solidFill>
                <a:latin typeface="Raleway"/>
                <a:ea typeface="Raleway"/>
                <a:cs typeface="Raleway"/>
                <a:sym typeface="Raleway"/>
              </a:rPr>
              <a:t>-&gt; 1                    </a:t>
            </a:r>
            <a:r>
              <a:rPr b="1" lang="en-GB" sz="1600">
                <a:solidFill>
                  <a:schemeClr val="lt1"/>
                </a:solidFill>
                <a:latin typeface="Raleway"/>
                <a:ea typeface="Raleway"/>
                <a:cs typeface="Raleway"/>
                <a:sym typeface="Raleway"/>
              </a:rPr>
              <a:t>Low</a:t>
            </a:r>
            <a:r>
              <a:rPr lang="en-GB" sz="1600">
                <a:solidFill>
                  <a:schemeClr val="lt1"/>
                </a:solidFill>
                <a:latin typeface="Raleway"/>
                <a:ea typeface="Raleway"/>
                <a:cs typeface="Raleway"/>
                <a:sym typeface="Raleway"/>
              </a:rPr>
              <a:t>-&gt; 0</a:t>
            </a:r>
            <a:endParaRPr>
              <a:latin typeface="Raleway"/>
              <a:ea typeface="Raleway"/>
              <a:cs typeface="Raleway"/>
              <a:sym typeface="Raleway"/>
            </a:endParaRPr>
          </a:p>
        </p:txBody>
      </p:sp>
      <p:pic>
        <p:nvPicPr>
          <p:cNvPr id="293" name="Google Shape;293;p41"/>
          <p:cNvPicPr preferRelativeResize="0"/>
          <p:nvPr/>
        </p:nvPicPr>
        <p:blipFill>
          <a:blip r:embed="rId3">
            <a:alphaModFix/>
          </a:blip>
          <a:stretch>
            <a:fillRect/>
          </a:stretch>
        </p:blipFill>
        <p:spPr>
          <a:xfrm>
            <a:off x="265588" y="1425275"/>
            <a:ext cx="8359818" cy="130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idx="1" type="subTitle"/>
          </p:nvPr>
        </p:nvSpPr>
        <p:spPr>
          <a:xfrm flipH="1">
            <a:off x="310300" y="2465600"/>
            <a:ext cx="7905600" cy="2437500"/>
          </a:xfrm>
          <a:prstGeom prst="rect">
            <a:avLst/>
          </a:prstGeom>
        </p:spPr>
        <p:txBody>
          <a:bodyPr anchorCtr="0" anchor="b"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Remove </a:t>
            </a:r>
            <a:r>
              <a:rPr lang="en-GB" sz="1400"/>
              <a:t>unnecessary</a:t>
            </a:r>
            <a:r>
              <a:rPr lang="en-GB" sz="1400"/>
              <a:t> columns to reduce noise. </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GB" sz="1400"/>
              <a:t>Gdp for year is normalised to </a:t>
            </a:r>
            <a:r>
              <a:rPr lang="en-GB" sz="1400" u="sng"/>
              <a:t>gdp per capita</a:t>
            </a:r>
            <a:endParaRPr sz="1400" u="sng"/>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GB" sz="1400"/>
              <a:t>Suicide risk is determined by </a:t>
            </a:r>
            <a:r>
              <a:rPr lang="en-GB" sz="1400" u="sng"/>
              <a:t>suicides/100k</a:t>
            </a:r>
            <a:r>
              <a:rPr lang="en-GB" sz="1400"/>
              <a:t>, which is normalised from </a:t>
            </a:r>
            <a:r>
              <a:rPr lang="en-GB" sz="1400" u="sng"/>
              <a:t>suicide numbers, population</a:t>
            </a:r>
            <a:endParaRPr sz="1400" u="sng"/>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GB" sz="1400" u="sng"/>
              <a:t>generation</a:t>
            </a:r>
            <a:r>
              <a:rPr lang="en-GB" sz="1400"/>
              <a:t> is derived from age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GB" sz="1400"/>
              <a:t>Remove </a:t>
            </a:r>
            <a:r>
              <a:rPr lang="en-GB" sz="1400" u="sng"/>
              <a:t>year</a:t>
            </a:r>
            <a:r>
              <a:rPr lang="en-GB" sz="1400"/>
              <a:t> variable</a:t>
            </a:r>
            <a:endParaRPr sz="1400"/>
          </a:p>
        </p:txBody>
      </p:sp>
      <p:pic>
        <p:nvPicPr>
          <p:cNvPr id="299" name="Google Shape;299;p42"/>
          <p:cNvPicPr preferRelativeResize="0"/>
          <p:nvPr/>
        </p:nvPicPr>
        <p:blipFill>
          <a:blip r:embed="rId3">
            <a:alphaModFix/>
          </a:blip>
          <a:stretch>
            <a:fillRect/>
          </a:stretch>
        </p:blipFill>
        <p:spPr>
          <a:xfrm>
            <a:off x="310325" y="1229962"/>
            <a:ext cx="7905550" cy="1295025"/>
          </a:xfrm>
          <a:prstGeom prst="rect">
            <a:avLst/>
          </a:prstGeom>
          <a:noFill/>
          <a:ln>
            <a:noFill/>
          </a:ln>
        </p:spPr>
      </p:pic>
      <p:sp>
        <p:nvSpPr>
          <p:cNvPr id="300" name="Google Shape;300;p42"/>
          <p:cNvSpPr txBox="1"/>
          <p:nvPr>
            <p:ph type="title"/>
          </p:nvPr>
        </p:nvSpPr>
        <p:spPr>
          <a:xfrm flipH="1">
            <a:off x="1467550" y="353800"/>
            <a:ext cx="55911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301" name="Google Shape;301;p42"/>
          <p:cNvSpPr txBox="1"/>
          <p:nvPr>
            <p:ph idx="4294967295" type="title"/>
          </p:nvPr>
        </p:nvSpPr>
        <p:spPr>
          <a:xfrm>
            <a:off x="265600" y="353800"/>
            <a:ext cx="811800" cy="69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100"/>
              <a:t>02</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name="World Suicide Prevention Day Minitheme by Slidesgo">
  <a:themeElements>
    <a:clrScheme name="Simple Light">
      <a:dk1>
        <a:srgbClr val="191919"/>
      </a:dk1>
      <a:lt1>
        <a:srgbClr val="FFFFFF"/>
      </a:lt1>
      <a:dk2>
        <a:srgbClr val="595959"/>
      </a:dk2>
      <a:lt2>
        <a:srgbClr val="EFEFE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